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embeddedFontLst>
    <p:embeddedFont>
      <p:font typeface="Architects Daughter"/>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jfSsBu4vSHmHbI0VzcS2wH806b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ArchitectsDaughter-regular.fntdata"/><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solidFill>
                  <a:sysClr val="windowText" lastClr="000000"/>
                </a:solidFill>
                <a:latin typeface="Aharoni" panose="02010803020104030203" pitchFamily="2" charset="-79"/>
                <a:cs typeface="Aharoni" panose="02010803020104030203" pitchFamily="2" charset="-79"/>
              </a:rPr>
              <a:t>Japan GDP</a:t>
            </a:r>
          </a:p>
        </c:rich>
      </c:tx>
      <c:layout>
        <c:manualLayout>
          <c:xMode val="edge"/>
          <c:yMode val="edge"/>
          <c:x val="0.39042783057053243"/>
          <c:y val="4.12022113657562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22947704083157855"/>
          <c:y val="0.17187087791531655"/>
          <c:w val="0.46131869485309507"/>
          <c:h val="0.66685075268928717"/>
        </c:manualLayout>
      </c:layout>
      <c:pieChart>
        <c:varyColors val="1"/>
        <c:ser>
          <c:idx val="0"/>
          <c:order val="0"/>
          <c:tx>
            <c:strRef>
              <c:f>Foglio1!$B$1</c:f>
              <c:strCache>
                <c:ptCount val="1"/>
                <c:pt idx="0">
                  <c:v>GDP</c:v>
                </c:pt>
              </c:strCache>
            </c:strRef>
          </c:tx>
          <c:spPr>
            <a:ln>
              <a:solidFill>
                <a:schemeClr val="tx1"/>
              </a:solidFill>
            </a:ln>
          </c:spPr>
          <c:dPt>
            <c:idx val="0"/>
            <c:bubble3D val="0"/>
            <c:spPr>
              <a:solidFill>
                <a:schemeClr val="accent6"/>
              </a:solidFill>
              <a:ln w="19050">
                <a:solidFill>
                  <a:schemeClr val="tx1"/>
                </a:solidFill>
              </a:ln>
              <a:effectLst/>
            </c:spPr>
            <c:extLst>
              <c:ext xmlns:c16="http://schemas.microsoft.com/office/drawing/2014/chart" uri="{C3380CC4-5D6E-409C-BE32-E72D297353CC}">
                <c16:uniqueId val="{00000001-D9D3-4A76-9158-F51757E46F2E}"/>
              </c:ext>
            </c:extLst>
          </c:dPt>
          <c:dPt>
            <c:idx val="1"/>
            <c:bubble3D val="0"/>
            <c:spPr>
              <a:solidFill>
                <a:schemeClr val="accent5"/>
              </a:solidFill>
              <a:ln w="19050">
                <a:solidFill>
                  <a:schemeClr val="tx1"/>
                </a:solidFill>
              </a:ln>
              <a:effectLst/>
            </c:spPr>
            <c:extLst>
              <c:ext xmlns:c16="http://schemas.microsoft.com/office/drawing/2014/chart" uri="{C3380CC4-5D6E-409C-BE32-E72D297353CC}">
                <c16:uniqueId val="{00000003-D9D3-4A76-9158-F51757E46F2E}"/>
              </c:ext>
            </c:extLst>
          </c:dPt>
          <c:dPt>
            <c:idx val="2"/>
            <c:bubble3D val="0"/>
            <c:spPr>
              <a:solidFill>
                <a:schemeClr val="accent4"/>
              </a:solidFill>
              <a:ln w="19050">
                <a:solidFill>
                  <a:schemeClr val="tx1"/>
                </a:solidFill>
              </a:ln>
              <a:effectLst/>
            </c:spPr>
            <c:extLst>
              <c:ext xmlns:c16="http://schemas.microsoft.com/office/drawing/2014/chart" uri="{C3380CC4-5D6E-409C-BE32-E72D297353CC}">
                <c16:uniqueId val="{00000005-D9D3-4A76-9158-F51757E46F2E}"/>
              </c:ext>
            </c:extLst>
          </c:dPt>
          <c:dLbls>
            <c:dLbl>
              <c:idx val="0"/>
              <c:layout>
                <c:manualLayout>
                  <c:x val="8.5632852399110837E-2"/>
                  <c:y val="5.023690272242065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D3-4A76-9158-F51757E46F2E}"/>
                </c:ext>
              </c:extLst>
            </c:dLbl>
            <c:dLbl>
              <c:idx val="1"/>
              <c:layout>
                <c:manualLayout>
                  <c:x val="-0.14179876812919942"/>
                  <c:y val="0.1277993445068363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D3-4A76-9158-F51757E46F2E}"/>
                </c:ext>
              </c:extLst>
            </c:dLbl>
            <c:dLbl>
              <c:idx val="2"/>
              <c:layout>
                <c:manualLayout>
                  <c:x val="0.22294864574327775"/>
                  <c:y val="-9.61620440981092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D3-4A76-9158-F51757E46F2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Verdana" panose="020B0604030504040204" pitchFamily="34" charset="0"/>
                    <a:ea typeface="Verdana" panose="020B0604030504040204" pitchFamily="34" charset="0"/>
                    <a:cs typeface="+mn-cs"/>
                  </a:defRPr>
                </a:pPr>
                <a:endParaRPr lang="it-I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Foglio1!$A$2:$A$4</c:f>
              <c:strCache>
                <c:ptCount val="3"/>
                <c:pt idx="0">
                  <c:v>Primary</c:v>
                </c:pt>
                <c:pt idx="1">
                  <c:v>Secondary</c:v>
                </c:pt>
                <c:pt idx="2">
                  <c:v>Tertiary</c:v>
                </c:pt>
              </c:strCache>
            </c:strRef>
          </c:cat>
          <c:val>
            <c:numRef>
              <c:f>Foglio1!$B$2:$B$4</c:f>
              <c:numCache>
                <c:formatCode>0.00%</c:formatCode>
                <c:ptCount val="3"/>
                <c:pt idx="0">
                  <c:v>1.2E-2</c:v>
                </c:pt>
                <c:pt idx="1">
                  <c:v>0.27500000000000002</c:v>
                </c:pt>
                <c:pt idx="2">
                  <c:v>0.71399999999999997</c:v>
                </c:pt>
              </c:numCache>
            </c:numRef>
          </c:val>
          <c:extLst>
            <c:ext xmlns:c16="http://schemas.microsoft.com/office/drawing/2014/chart" uri="{C3380CC4-5D6E-409C-BE32-E72D297353CC}">
              <c16:uniqueId val="{00000006-D9D3-4A76-9158-F51757E46F2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9698064903400614"/>
          <c:y val="0.18038377614448248"/>
          <c:w val="0.22448429908799469"/>
          <c:h val="0.561679728779926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5" name="Shape 15"/>
        <p:cNvGrpSpPr/>
        <p:nvPr/>
      </p:nvGrpSpPr>
      <p:grpSpPr>
        <a:xfrm>
          <a:off x="0" y="0"/>
          <a:ext cx="0" cy="0"/>
          <a:chOff x="0" y="0"/>
          <a:chExt cx="0" cy="0"/>
        </a:xfrm>
      </p:grpSpPr>
      <p:sp>
        <p:nvSpPr>
          <p:cNvPr id="16" name="Google Shape;1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5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9" name="Shape 19"/>
        <p:cNvGrpSpPr/>
        <p:nvPr/>
      </p:nvGrpSpPr>
      <p:grpSpPr>
        <a:xfrm>
          <a:off x="0" y="0"/>
          <a:ext cx="0" cy="0"/>
          <a:chOff x="0" y="0"/>
          <a:chExt cx="0" cy="0"/>
        </a:xfrm>
      </p:grpSpPr>
      <p:sp>
        <p:nvSpPr>
          <p:cNvPr id="20" name="Google Shape;20;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5" name="Shape 25"/>
        <p:cNvGrpSpPr/>
        <p:nvPr/>
      </p:nvGrpSpPr>
      <p:grpSpPr>
        <a:xfrm>
          <a:off x="0" y="0"/>
          <a:ext cx="0" cy="0"/>
          <a:chOff x="0" y="0"/>
          <a:chExt cx="0" cy="0"/>
        </a:xfrm>
      </p:grpSpPr>
      <p:sp>
        <p:nvSpPr>
          <p:cNvPr id="26" name="Google Shape;2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31" name="Shape 31"/>
        <p:cNvGrpSpPr/>
        <p:nvPr/>
      </p:nvGrpSpPr>
      <p:grpSpPr>
        <a:xfrm>
          <a:off x="0" y="0"/>
          <a:ext cx="0" cy="0"/>
          <a:chOff x="0" y="0"/>
          <a:chExt cx="0" cy="0"/>
        </a:xfrm>
      </p:grpSpPr>
      <p:sp>
        <p:nvSpPr>
          <p:cNvPr id="32" name="Google Shape;32;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38" name="Shape 38"/>
        <p:cNvGrpSpPr/>
        <p:nvPr/>
      </p:nvGrpSpPr>
      <p:grpSpPr>
        <a:xfrm>
          <a:off x="0" y="0"/>
          <a:ext cx="0" cy="0"/>
          <a:chOff x="0" y="0"/>
          <a:chExt cx="0" cy="0"/>
        </a:xfrm>
      </p:grpSpPr>
      <p:sp>
        <p:nvSpPr>
          <p:cNvPr id="39" name="Google Shape;39;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3" name="Shape 43"/>
        <p:cNvGrpSpPr/>
        <p:nvPr/>
      </p:nvGrpSpPr>
      <p:grpSpPr>
        <a:xfrm>
          <a:off x="0" y="0"/>
          <a:ext cx="0" cy="0"/>
          <a:chOff x="0" y="0"/>
          <a:chExt cx="0" cy="0"/>
        </a:xfrm>
      </p:grpSpPr>
      <p:sp>
        <p:nvSpPr>
          <p:cNvPr id="44" name="Google Shape;44;p4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4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4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52" name="Shape 52"/>
        <p:cNvGrpSpPr/>
        <p:nvPr/>
      </p:nvGrpSpPr>
      <p:grpSpPr>
        <a:xfrm>
          <a:off x="0" y="0"/>
          <a:ext cx="0" cy="0"/>
          <a:chOff x="0" y="0"/>
          <a:chExt cx="0" cy="0"/>
        </a:xfrm>
      </p:grpSpPr>
      <p:sp>
        <p:nvSpPr>
          <p:cNvPr id="53" name="Google Shape;53;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8" name="Shape 58"/>
        <p:cNvGrpSpPr/>
        <p:nvPr/>
      </p:nvGrpSpPr>
      <p:grpSpPr>
        <a:xfrm>
          <a:off x="0" y="0"/>
          <a:ext cx="0" cy="0"/>
          <a:chOff x="0" y="0"/>
          <a:chExt cx="0" cy="0"/>
        </a:xfrm>
      </p:grpSpPr>
      <p:sp>
        <p:nvSpPr>
          <p:cNvPr id="59" name="Google Shape;59;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9"/>
          <p:cNvSpPr/>
          <p:nvPr>
            <p:ph idx="2" type="pic"/>
          </p:nvPr>
        </p:nvSpPr>
        <p:spPr>
          <a:xfrm>
            <a:off x="5183188" y="987425"/>
            <a:ext cx="6172200" cy="4873625"/>
          </a:xfrm>
          <a:prstGeom prst="rect">
            <a:avLst/>
          </a:prstGeom>
          <a:noFill/>
          <a:ln>
            <a:noFill/>
          </a:ln>
        </p:spPr>
      </p:sp>
      <p:sp>
        <p:nvSpPr>
          <p:cNvPr id="68" name="Google Shape;68;p4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52000"/>
          </a:blip>
          <a:stretch>
            <a:fillRect/>
          </a:stretch>
        </a:blip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hyperlink" Target="http://www.disegni-da-colorare-gratis.it/index.php/Geografia/Bandiere/Bandiera-del-Giappone-da-colorare-per-ragazzi" TargetMode="External"/><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38.png"/><Relationship Id="rId9" Type="http://schemas.openxmlformats.org/officeDocument/2006/relationships/image" Target="../media/image29.png"/><Relationship Id="rId5" Type="http://schemas.openxmlformats.org/officeDocument/2006/relationships/image" Target="../media/image37.png"/><Relationship Id="rId6" Type="http://schemas.openxmlformats.org/officeDocument/2006/relationships/image" Target="../media/image27.png"/><Relationship Id="rId7" Type="http://schemas.openxmlformats.org/officeDocument/2006/relationships/image" Target="../media/image46.png"/><Relationship Id="rId8"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hyperlink" Target="https://commons.wikimedia.org/w/index.php?curid=89645372" TargetMode="External"/><Relationship Id="rId5" Type="http://schemas.openxmlformats.org/officeDocument/2006/relationships/image" Target="../media/image3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52.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1" Type="http://schemas.openxmlformats.org/officeDocument/2006/relationships/image" Target="../media/image50.jpg"/><Relationship Id="rId10" Type="http://schemas.openxmlformats.org/officeDocument/2006/relationships/hyperlink" Target="http://www.danb.podserver.info/geog3000/maps.htm?i=1"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32.png"/><Relationship Id="rId9" Type="http://schemas.openxmlformats.org/officeDocument/2006/relationships/image" Target="../media/image43.png"/><Relationship Id="rId5" Type="http://schemas.openxmlformats.org/officeDocument/2006/relationships/image" Target="../media/image40.png"/><Relationship Id="rId6" Type="http://schemas.openxmlformats.org/officeDocument/2006/relationships/image" Target="../media/image33.png"/><Relationship Id="rId7" Type="http://schemas.openxmlformats.org/officeDocument/2006/relationships/image" Target="../media/image41.png"/><Relationship Id="rId8"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44.jpg"/><Relationship Id="rId5"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4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jp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1.jp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jpg"/><Relationship Id="rId4" Type="http://schemas.openxmlformats.org/officeDocument/2006/relationships/image" Target="../media/image53.png"/><Relationship Id="rId5"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1.jpg"/><Relationship Id="rId4" Type="http://schemas.openxmlformats.org/officeDocument/2006/relationships/hyperlink" Target="https://upload.wikimedia.org/wikipedia/commons/5/54/Atomic_bombing_of_Japan.jpg" TargetMode="External"/><Relationship Id="rId5" Type="http://schemas.openxmlformats.org/officeDocument/2006/relationships/image" Target="../media/image5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6.png"/><Relationship Id="rId13" Type="http://schemas.openxmlformats.org/officeDocument/2006/relationships/image" Target="../media/image13.png"/><Relationship Id="rId12"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2.png"/><Relationship Id="rId9" Type="http://schemas.openxmlformats.org/officeDocument/2006/relationships/image" Target="../media/image22.png"/><Relationship Id="rId15" Type="http://schemas.openxmlformats.org/officeDocument/2006/relationships/image" Target="../media/image5.png"/><Relationship Id="rId14" Type="http://schemas.openxmlformats.org/officeDocument/2006/relationships/image" Target="../media/image4.jpg"/><Relationship Id="rId16"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8.png"/><Relationship Id="rId8"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jpg"/><Relationship Id="rId4" Type="http://schemas.openxmlformats.org/officeDocument/2006/relationships/hyperlink" Target="https://www.youtube.com/watch?v=KtZeH77ikcM" TargetMode="External"/><Relationship Id="rId5"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1.jpg"/><Relationship Id="rId4" Type="http://schemas.openxmlformats.org/officeDocument/2006/relationships/image" Target="../media/image6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jpg"/><Relationship Id="rId4" Type="http://schemas.openxmlformats.org/officeDocument/2006/relationships/hyperlink" Target="https://www.youtube.com/watch?v=pqeI94Jri1M" TargetMode="External"/><Relationship Id="rId5" Type="http://schemas.openxmlformats.org/officeDocument/2006/relationships/image" Target="../media/image5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1.jpg"/><Relationship Id="rId4" Type="http://schemas.openxmlformats.org/officeDocument/2006/relationships/image" Target="../media/image60.png"/><Relationship Id="rId5"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1.jpg"/><Relationship Id="rId4" Type="http://schemas.openxmlformats.org/officeDocument/2006/relationships/image" Target="../media/image57.png"/><Relationship Id="rId5" Type="http://schemas.openxmlformats.org/officeDocument/2006/relationships/image" Target="../media/image5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1.jpg"/><Relationship Id="rId4" Type="http://schemas.openxmlformats.org/officeDocument/2006/relationships/hyperlink" Target="https://wordwall.net/it/resource/27153814" TargetMode="External"/><Relationship Id="rId5" Type="http://schemas.openxmlformats.org/officeDocument/2006/relationships/image" Target="../media/image55.jpg"/></Relationships>
</file>

<file path=ppt/slides/_rels/slide38.xml.rels><?xml version="1.0" encoding="UTF-8" standalone="yes"?><Relationships xmlns="http://schemas.openxmlformats.org/package/2006/relationships"><Relationship Id="rId11" Type="http://schemas.openxmlformats.org/officeDocument/2006/relationships/hyperlink" Target="https://en.wikipedia.org/wiki/Religion_in_Japan" TargetMode="External"/><Relationship Id="rId10" Type="http://schemas.openxmlformats.org/officeDocument/2006/relationships/hyperlink" Target="https://www.worldometers.info/world-population/japan-population/" TargetMode="External"/><Relationship Id="rId13" Type="http://schemas.openxmlformats.org/officeDocument/2006/relationships/hyperlink" Target="https://www.edarabia.com/japan/flag/" TargetMode="External"/><Relationship Id="rId12" Type="http://schemas.openxmlformats.org/officeDocument/2006/relationships/hyperlink" Target="https://en.wikipedia.org/wiki/Shinto" TargetMode="External"/><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1.jpg"/><Relationship Id="rId4" Type="http://schemas.openxmlformats.org/officeDocument/2006/relationships/hyperlink" Target="https://www.britannica.com/place/Japan/People" TargetMode="External"/><Relationship Id="rId9" Type="http://schemas.openxmlformats.org/officeDocument/2006/relationships/hyperlink" Target="https://en.wikipedia.org/wiki/Economy_of_Japan" TargetMode="External"/><Relationship Id="rId15" Type="http://schemas.openxmlformats.org/officeDocument/2006/relationships/hyperlink" Target="https://sadakosasaki.com/" TargetMode="External"/><Relationship Id="rId14" Type="http://schemas.openxmlformats.org/officeDocument/2006/relationships/hyperlink" Target="https://origamiexpressions.com/sadako-sasaki" TargetMode="External"/><Relationship Id="rId5" Type="http://schemas.openxmlformats.org/officeDocument/2006/relationships/hyperlink" Target="https://www.kids-world-travel-guide.com/japan-for-kids.html" TargetMode="External"/><Relationship Id="rId6" Type="http://schemas.openxmlformats.org/officeDocument/2006/relationships/hyperlink" Target="https://kids.nationalgeographic.com/geography/countries/article/japan" TargetMode="External"/><Relationship Id="rId7" Type="http://schemas.openxmlformats.org/officeDocument/2006/relationships/hyperlink" Target="https://doyouknowjapan.com/climate/" TargetMode="External"/><Relationship Id="rId8" Type="http://schemas.openxmlformats.org/officeDocument/2006/relationships/hyperlink" Target="https://www.worldatlas.com/articles/the-economy-of-japan.html" TargetMode="External"/></Relationships>
</file>

<file path=ppt/slides/_rels/slide39.xml.rels><?xml version="1.0" encoding="UTF-8" standalone="yes"?><Relationships xmlns="http://schemas.openxmlformats.org/package/2006/relationships"><Relationship Id="rId11" Type="http://schemas.openxmlformats.org/officeDocument/2006/relationships/hyperlink" Target="https://www.youtube.com/watch?v=pqeI94Jri1M" TargetMode="External"/><Relationship Id="rId10" Type="http://schemas.openxmlformats.org/officeDocument/2006/relationships/hyperlink" Target="https://www.youtube.com/watch?v=KtZeH77ikcM" TargetMode="External"/><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1.jpg"/><Relationship Id="rId4" Type="http://schemas.openxmlformats.org/officeDocument/2006/relationships/hyperlink" Target="https://en.wikipedia.org/wiki/Japan" TargetMode="External"/><Relationship Id="rId9" Type="http://schemas.openxmlformats.org/officeDocument/2006/relationships/hyperlink" Target="https://www.youtube.com/watch?v=Ob7UhHBI7Oc" TargetMode="External"/><Relationship Id="rId5" Type="http://schemas.openxmlformats.org/officeDocument/2006/relationships/hyperlink" Target="https://d-maps.com/carte.php?num_car=354&amp;lang=it" TargetMode="External"/><Relationship Id="rId6" Type="http://schemas.openxmlformats.org/officeDocument/2006/relationships/hyperlink" Target="https://upload.wikimedia.org/wikipedia/commons/5/54/Atomic_bombing_of_Japan.jpg" TargetMode="External"/><Relationship Id="rId7" Type="http://schemas.openxmlformats.org/officeDocument/2006/relationships/hyperlink" Target="https://commons.wikimedia.org/w/index.php?curid=89645372" TargetMode="External"/><Relationship Id="rId8" Type="http://schemas.openxmlformats.org/officeDocument/2006/relationships/hyperlink" Target="http://www.disegni-da-colorare-gratis.it/index.php/Geografia/Bandiere/Bandiera-del-Giappone-da-colorare-per-ragazz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hyperlink" Target="https://en.wikipedia.org/wiki/Japan" TargetMode="External"/><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www.thinglink.com/scene/1535599000684593155" TargetMode="External"/><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hyperlink" Target="https://www.youtube.com/watch?v=Ob7UhHBI7Oc" TargetMode="External"/><Relationship Id="rId5"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hyperlink" Target="https://www.youtube.com/watch?v=Ob7UhHBI7Oc" TargetMode="External"/><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txBox="1"/>
          <p:nvPr/>
        </p:nvSpPr>
        <p:spPr>
          <a:xfrm>
            <a:off x="2172150" y="0"/>
            <a:ext cx="78477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7200" u="none" cap="none" strike="noStrike">
                <a:solidFill>
                  <a:srgbClr val="FFC000"/>
                </a:solidFill>
                <a:latin typeface="Architects Daughter"/>
                <a:ea typeface="Architects Daughter"/>
                <a:cs typeface="Architects Daughter"/>
                <a:sym typeface="Architects Daughter"/>
              </a:rPr>
              <a:t>Guess the TOPIC!</a:t>
            </a:r>
            <a:endParaRPr b="1" sz="1800">
              <a:solidFill>
                <a:srgbClr val="FFC000"/>
              </a:solidFill>
              <a:latin typeface="Architects Daughter"/>
              <a:ea typeface="Architects Daughter"/>
              <a:cs typeface="Architects Daughter"/>
              <a:sym typeface="Architects Daughter"/>
            </a:endParaRPr>
          </a:p>
        </p:txBody>
      </p:sp>
      <p:pic>
        <p:nvPicPr>
          <p:cNvPr descr="Immagine che contiene testo&#10;&#10;Descrizione generata automaticamente" id="89" name="Google Shape;89;p1"/>
          <p:cNvPicPr preferRelativeResize="0"/>
          <p:nvPr/>
        </p:nvPicPr>
        <p:blipFill rotWithShape="1">
          <a:blip r:embed="rId3">
            <a:alphaModFix/>
          </a:blip>
          <a:srcRect b="0" l="0" r="0" t="0"/>
          <a:stretch/>
        </p:blipFill>
        <p:spPr>
          <a:xfrm>
            <a:off x="1718625" y="1098250"/>
            <a:ext cx="8975450" cy="5759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176" name="Shape 176"/>
        <p:cNvGrpSpPr/>
        <p:nvPr/>
      </p:nvGrpSpPr>
      <p:grpSpPr>
        <a:xfrm>
          <a:off x="0" y="0"/>
          <a:ext cx="0" cy="0"/>
          <a:chOff x="0" y="0"/>
          <a:chExt cx="0" cy="0"/>
        </a:xfrm>
      </p:grpSpPr>
      <p:sp>
        <p:nvSpPr>
          <p:cNvPr id="177" name="Google Shape;177;p10"/>
          <p:cNvSpPr txBox="1"/>
          <p:nvPr>
            <p:ph type="title"/>
          </p:nvPr>
        </p:nvSpPr>
        <p:spPr>
          <a:xfrm>
            <a:off x="432050" y="487588"/>
            <a:ext cx="4034400" cy="942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chitects Daughter"/>
              <a:buNone/>
            </a:pPr>
            <a:r>
              <a:rPr b="1" lang="it-IT" sz="6600">
                <a:solidFill>
                  <a:schemeClr val="lt1"/>
                </a:solidFill>
                <a:latin typeface="Architects Daughter"/>
                <a:ea typeface="Architects Daughter"/>
                <a:cs typeface="Architects Daughter"/>
                <a:sym typeface="Architects Daughter"/>
              </a:rPr>
              <a:t>Main facts</a:t>
            </a:r>
            <a:endParaRPr/>
          </a:p>
        </p:txBody>
      </p:sp>
      <p:sp>
        <p:nvSpPr>
          <p:cNvPr id="178" name="Google Shape;178;p10"/>
          <p:cNvSpPr txBox="1"/>
          <p:nvPr>
            <p:ph idx="2" type="body"/>
          </p:nvPr>
        </p:nvSpPr>
        <p:spPr>
          <a:xfrm>
            <a:off x="432062" y="1755775"/>
            <a:ext cx="4648724" cy="45862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b="1" lang="it-IT" sz="2100">
                <a:solidFill>
                  <a:schemeClr val="lt1"/>
                </a:solidFill>
              </a:rPr>
              <a:t>Official name: </a:t>
            </a:r>
            <a:r>
              <a:rPr lang="it-IT" sz="2100">
                <a:solidFill>
                  <a:schemeClr val="lt1"/>
                </a:solidFill>
              </a:rPr>
              <a:t>Japan (also known as Nippon, “the land of the rising sun”)</a:t>
            </a:r>
            <a:endParaRPr/>
          </a:p>
          <a:p>
            <a:pPr indent="0" lvl="0" marL="0" rtl="0" algn="l">
              <a:lnSpc>
                <a:spcPct val="90000"/>
              </a:lnSpc>
              <a:spcBef>
                <a:spcPts val="1000"/>
              </a:spcBef>
              <a:spcAft>
                <a:spcPts val="0"/>
              </a:spcAft>
              <a:buClr>
                <a:schemeClr val="lt1"/>
              </a:buClr>
              <a:buSzPts val="2100"/>
              <a:buNone/>
            </a:pPr>
            <a:r>
              <a:rPr b="1" lang="it-IT" sz="2100">
                <a:solidFill>
                  <a:schemeClr val="lt1"/>
                </a:solidFill>
              </a:rPr>
              <a:t>Area: </a:t>
            </a:r>
            <a:r>
              <a:rPr lang="it-IT" sz="2100">
                <a:solidFill>
                  <a:schemeClr val="lt1"/>
                </a:solidFill>
              </a:rPr>
              <a:t>377,835 km²</a:t>
            </a:r>
            <a:endParaRPr/>
          </a:p>
          <a:p>
            <a:pPr indent="0" lvl="0" marL="0" rtl="0" algn="l">
              <a:lnSpc>
                <a:spcPct val="90000"/>
              </a:lnSpc>
              <a:spcBef>
                <a:spcPts val="1000"/>
              </a:spcBef>
              <a:spcAft>
                <a:spcPts val="0"/>
              </a:spcAft>
              <a:buClr>
                <a:schemeClr val="lt1"/>
              </a:buClr>
              <a:buSzPts val="2100"/>
              <a:buNone/>
            </a:pPr>
            <a:r>
              <a:rPr b="1" lang="it-IT" sz="2100">
                <a:solidFill>
                  <a:schemeClr val="lt1"/>
                </a:solidFill>
              </a:rPr>
              <a:t>Capital city: </a:t>
            </a:r>
            <a:r>
              <a:rPr lang="it-IT" sz="2100">
                <a:solidFill>
                  <a:schemeClr val="lt1"/>
                </a:solidFill>
              </a:rPr>
              <a:t>Tokyo</a:t>
            </a:r>
            <a:endParaRPr/>
          </a:p>
          <a:p>
            <a:pPr indent="0" lvl="0" marL="0" rtl="0" algn="l">
              <a:lnSpc>
                <a:spcPct val="90000"/>
              </a:lnSpc>
              <a:spcBef>
                <a:spcPts val="1000"/>
              </a:spcBef>
              <a:spcAft>
                <a:spcPts val="0"/>
              </a:spcAft>
              <a:buClr>
                <a:schemeClr val="lt1"/>
              </a:buClr>
              <a:buSzPts val="2100"/>
              <a:buNone/>
            </a:pPr>
            <a:r>
              <a:rPr b="1" lang="it-IT" sz="2100">
                <a:solidFill>
                  <a:schemeClr val="lt1"/>
                </a:solidFill>
              </a:rPr>
              <a:t>Population: </a:t>
            </a:r>
            <a:r>
              <a:rPr lang="it-IT" sz="2100">
                <a:solidFill>
                  <a:schemeClr val="lt1"/>
                </a:solidFill>
              </a:rPr>
              <a:t>almost 126,000,000</a:t>
            </a:r>
            <a:endParaRPr/>
          </a:p>
          <a:p>
            <a:pPr indent="0" lvl="0" marL="0" rtl="0" algn="l">
              <a:lnSpc>
                <a:spcPct val="90000"/>
              </a:lnSpc>
              <a:spcBef>
                <a:spcPts val="1000"/>
              </a:spcBef>
              <a:spcAft>
                <a:spcPts val="0"/>
              </a:spcAft>
              <a:buClr>
                <a:schemeClr val="lt1"/>
              </a:buClr>
              <a:buSzPts val="2100"/>
              <a:buNone/>
            </a:pPr>
            <a:r>
              <a:rPr b="1" lang="it-IT" sz="2100">
                <a:solidFill>
                  <a:schemeClr val="lt1"/>
                </a:solidFill>
              </a:rPr>
              <a:t>Official language: </a:t>
            </a:r>
            <a:r>
              <a:rPr lang="it-IT" sz="2100">
                <a:solidFill>
                  <a:schemeClr val="lt1"/>
                </a:solidFill>
              </a:rPr>
              <a:t>Japanese</a:t>
            </a:r>
            <a:endParaRPr/>
          </a:p>
          <a:p>
            <a:pPr indent="0" lvl="0" marL="0" rtl="0" algn="l">
              <a:lnSpc>
                <a:spcPct val="90000"/>
              </a:lnSpc>
              <a:spcBef>
                <a:spcPts val="1000"/>
              </a:spcBef>
              <a:spcAft>
                <a:spcPts val="0"/>
              </a:spcAft>
              <a:buClr>
                <a:schemeClr val="lt1"/>
              </a:buClr>
              <a:buSzPts val="2100"/>
              <a:buNone/>
            </a:pPr>
            <a:r>
              <a:rPr b="1" lang="it-IT" sz="2100">
                <a:solidFill>
                  <a:schemeClr val="lt1"/>
                </a:solidFill>
              </a:rPr>
              <a:t>Form of government: </a:t>
            </a:r>
            <a:r>
              <a:rPr lang="it-IT" sz="2100">
                <a:solidFill>
                  <a:schemeClr val="lt1"/>
                </a:solidFill>
              </a:rPr>
              <a:t>Constitutional monarchy* (with a Parliamentary system)</a:t>
            </a:r>
            <a:endParaRPr/>
          </a:p>
          <a:p>
            <a:pPr indent="0" lvl="0" marL="0" rtl="0" algn="l">
              <a:lnSpc>
                <a:spcPct val="90000"/>
              </a:lnSpc>
              <a:spcBef>
                <a:spcPts val="1000"/>
              </a:spcBef>
              <a:spcAft>
                <a:spcPts val="0"/>
              </a:spcAft>
              <a:buClr>
                <a:schemeClr val="lt1"/>
              </a:buClr>
              <a:buSzPts val="2100"/>
              <a:buNone/>
            </a:pPr>
            <a:r>
              <a:rPr b="1" lang="it-IT" sz="2100">
                <a:solidFill>
                  <a:schemeClr val="lt1"/>
                </a:solidFill>
              </a:rPr>
              <a:t>Religions: </a:t>
            </a:r>
            <a:r>
              <a:rPr lang="it-IT" sz="2100">
                <a:solidFill>
                  <a:schemeClr val="lt1"/>
                </a:solidFill>
              </a:rPr>
              <a:t>Shinto* (69%), Buddhism (67%), Christian (1,5%)</a:t>
            </a:r>
            <a:endParaRPr/>
          </a:p>
          <a:p>
            <a:pPr indent="0" lvl="0" marL="0" rtl="0" algn="l">
              <a:lnSpc>
                <a:spcPct val="90000"/>
              </a:lnSpc>
              <a:spcBef>
                <a:spcPts val="1000"/>
              </a:spcBef>
              <a:spcAft>
                <a:spcPts val="0"/>
              </a:spcAft>
              <a:buClr>
                <a:schemeClr val="lt1"/>
              </a:buClr>
              <a:buSzPts val="2100"/>
              <a:buNone/>
            </a:pPr>
            <a:r>
              <a:rPr b="1" lang="it-IT" sz="2100">
                <a:solidFill>
                  <a:schemeClr val="lt1"/>
                </a:solidFill>
              </a:rPr>
              <a:t>Currency: </a:t>
            </a:r>
            <a:r>
              <a:rPr lang="it-IT" sz="2100">
                <a:solidFill>
                  <a:schemeClr val="lt1"/>
                </a:solidFill>
              </a:rPr>
              <a:t>Yen</a:t>
            </a:r>
            <a:endParaRPr/>
          </a:p>
        </p:txBody>
      </p:sp>
      <p:pic>
        <p:nvPicPr>
          <p:cNvPr id="179" name="Google Shape;179;p10">
            <a:hlinkClick r:id="rId4"/>
          </p:cNvPr>
          <p:cNvPicPr preferRelativeResize="0"/>
          <p:nvPr>
            <p:ph idx="1" type="body"/>
          </p:nvPr>
        </p:nvPicPr>
        <p:blipFill rotWithShape="1">
          <a:blip r:embed="rId5">
            <a:alphaModFix/>
          </a:blip>
          <a:srcRect b="18273" l="1024" r="1956" t="4143"/>
          <a:stretch/>
        </p:blipFill>
        <p:spPr>
          <a:xfrm rot="-550980">
            <a:off x="5443396" y="2360648"/>
            <a:ext cx="5627876" cy="3879712"/>
          </a:xfrm>
          <a:prstGeom prst="rect">
            <a:avLst/>
          </a:prstGeom>
          <a:noFill/>
          <a:ln cap="flat" cmpd="sng" w="38100">
            <a:solidFill>
              <a:schemeClr val="dk1"/>
            </a:solidFill>
            <a:prstDash val="solid"/>
            <a:round/>
            <a:headEnd len="sm" w="sm" type="none"/>
            <a:tailEnd len="sm" w="sm" type="none"/>
          </a:ln>
        </p:spPr>
      </p:pic>
      <p:sp>
        <p:nvSpPr>
          <p:cNvPr id="180" name="Google Shape;180;p10"/>
          <p:cNvSpPr/>
          <p:nvPr/>
        </p:nvSpPr>
        <p:spPr>
          <a:xfrm>
            <a:off x="8697949" y="193431"/>
            <a:ext cx="3179457" cy="3010486"/>
          </a:xfrm>
          <a:custGeom>
            <a:rect b="b" l="l" r="r" t="t"/>
            <a:pathLst>
              <a:path extrusionOk="0" fill="none" h="3010486" w="3179457">
                <a:moveTo>
                  <a:pt x="0" y="1505243"/>
                </a:moveTo>
                <a:cubicBezTo>
                  <a:pt x="28470" y="600399"/>
                  <a:pt x="762698" y="57843"/>
                  <a:pt x="1589729" y="0"/>
                </a:cubicBezTo>
                <a:cubicBezTo>
                  <a:pt x="1829012" y="25702"/>
                  <a:pt x="1929039" y="15755"/>
                  <a:pt x="2135536" y="0"/>
                </a:cubicBezTo>
                <a:cubicBezTo>
                  <a:pt x="2342033" y="-15755"/>
                  <a:pt x="2514314" y="1250"/>
                  <a:pt x="2681342" y="0"/>
                </a:cubicBezTo>
                <a:cubicBezTo>
                  <a:pt x="2848370" y="-1250"/>
                  <a:pt x="3063006" y="-7418"/>
                  <a:pt x="3179457" y="0"/>
                </a:cubicBezTo>
                <a:cubicBezTo>
                  <a:pt x="3168856" y="185599"/>
                  <a:pt x="3170886" y="329074"/>
                  <a:pt x="3179457" y="471643"/>
                </a:cubicBezTo>
                <a:cubicBezTo>
                  <a:pt x="3188028" y="614212"/>
                  <a:pt x="3171049" y="720367"/>
                  <a:pt x="3179457" y="958338"/>
                </a:cubicBezTo>
                <a:cubicBezTo>
                  <a:pt x="3187865" y="1196310"/>
                  <a:pt x="3157732" y="1384799"/>
                  <a:pt x="3179457" y="1505243"/>
                </a:cubicBezTo>
                <a:cubicBezTo>
                  <a:pt x="3094625" y="2403938"/>
                  <a:pt x="2331711" y="2877100"/>
                  <a:pt x="1589728" y="3010486"/>
                </a:cubicBezTo>
                <a:cubicBezTo>
                  <a:pt x="766221" y="3017342"/>
                  <a:pt x="-19518" y="2295668"/>
                  <a:pt x="-1" y="1505243"/>
                </a:cubicBezTo>
                <a:lnTo>
                  <a:pt x="0" y="1505243"/>
                </a:lnTo>
                <a:close/>
              </a:path>
              <a:path extrusionOk="0" h="3010486" w="3179457">
                <a:moveTo>
                  <a:pt x="0" y="1505243"/>
                </a:moveTo>
                <a:cubicBezTo>
                  <a:pt x="11511" y="818837"/>
                  <a:pt x="691603" y="-86862"/>
                  <a:pt x="1589729" y="0"/>
                </a:cubicBezTo>
                <a:cubicBezTo>
                  <a:pt x="1801588" y="7294"/>
                  <a:pt x="1922234" y="21521"/>
                  <a:pt x="2151433" y="0"/>
                </a:cubicBezTo>
                <a:cubicBezTo>
                  <a:pt x="2380632" y="-21521"/>
                  <a:pt x="2489869" y="-15332"/>
                  <a:pt x="2681342" y="0"/>
                </a:cubicBezTo>
                <a:cubicBezTo>
                  <a:pt x="2872815" y="15332"/>
                  <a:pt x="3000016" y="-13609"/>
                  <a:pt x="3179457" y="0"/>
                </a:cubicBezTo>
                <a:cubicBezTo>
                  <a:pt x="3171841" y="212611"/>
                  <a:pt x="3179895" y="375644"/>
                  <a:pt x="3179457" y="516800"/>
                </a:cubicBezTo>
                <a:cubicBezTo>
                  <a:pt x="3179019" y="657956"/>
                  <a:pt x="3155925" y="781405"/>
                  <a:pt x="3179457" y="988443"/>
                </a:cubicBezTo>
                <a:cubicBezTo>
                  <a:pt x="3202989" y="1195481"/>
                  <a:pt x="3166935" y="1366759"/>
                  <a:pt x="3179457" y="1505243"/>
                </a:cubicBezTo>
                <a:cubicBezTo>
                  <a:pt x="2966484" y="2351777"/>
                  <a:pt x="2638189" y="2883508"/>
                  <a:pt x="1589728" y="3010486"/>
                </a:cubicBezTo>
                <a:cubicBezTo>
                  <a:pt x="806584" y="2834996"/>
                  <a:pt x="-52325" y="2230106"/>
                  <a:pt x="-1" y="1505243"/>
                </a:cubicBezTo>
                <a:lnTo>
                  <a:pt x="0" y="1505243"/>
                </a:ln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it-IT" sz="2400">
                <a:solidFill>
                  <a:srgbClr val="000000"/>
                </a:solidFill>
                <a:latin typeface="Architects Daughter"/>
                <a:ea typeface="Architects Daughter"/>
                <a:cs typeface="Architects Daughter"/>
                <a:sym typeface="Architects Daughter"/>
              </a:rPr>
              <a:t>The flag</a:t>
            </a:r>
            <a:endParaRPr sz="1400">
              <a:solidFill>
                <a:schemeClr val="dk1"/>
              </a:solidFill>
              <a:latin typeface="Calibri"/>
              <a:ea typeface="Calibri"/>
              <a:cs typeface="Calibri"/>
              <a:sym typeface="Calibri"/>
            </a:endParaRPr>
          </a:p>
          <a:p>
            <a:pPr indent="0" lvl="0" marL="0" marR="0" rtl="0" algn="ctr">
              <a:lnSpc>
                <a:spcPct val="115000"/>
              </a:lnSpc>
              <a:spcBef>
                <a:spcPts val="600"/>
              </a:spcBef>
              <a:spcAft>
                <a:spcPts val="0"/>
              </a:spcAft>
              <a:buNone/>
            </a:pPr>
            <a:r>
              <a:rPr lang="it-IT" sz="1600">
                <a:solidFill>
                  <a:schemeClr val="dk1"/>
                </a:solidFill>
                <a:latin typeface="Verdana"/>
                <a:ea typeface="Verdana"/>
                <a:cs typeface="Verdana"/>
                <a:sym typeface="Verdana"/>
              </a:rPr>
              <a:t>The circle in the middle of the flag represents the </a:t>
            </a:r>
            <a:r>
              <a:rPr b="1" lang="it-IT" sz="1600">
                <a:solidFill>
                  <a:schemeClr val="dk1"/>
                </a:solidFill>
                <a:latin typeface="Verdana"/>
                <a:ea typeface="Verdana"/>
                <a:cs typeface="Verdana"/>
                <a:sym typeface="Verdana"/>
              </a:rPr>
              <a:t>sun</a:t>
            </a:r>
            <a:r>
              <a:rPr lang="it-IT" sz="1600">
                <a:solidFill>
                  <a:schemeClr val="dk1"/>
                </a:solidFill>
                <a:latin typeface="Verdana"/>
                <a:ea typeface="Verdana"/>
                <a:cs typeface="Verdana"/>
                <a:sym typeface="Verdana"/>
              </a:rPr>
              <a:t>. White stands for </a:t>
            </a:r>
            <a:r>
              <a:rPr b="1" lang="it-IT" sz="1600">
                <a:solidFill>
                  <a:schemeClr val="dk1"/>
                </a:solidFill>
                <a:latin typeface="Verdana"/>
                <a:ea typeface="Verdana"/>
                <a:cs typeface="Verdana"/>
                <a:sym typeface="Verdana"/>
              </a:rPr>
              <a:t>integrity</a:t>
            </a:r>
            <a:r>
              <a:rPr lang="it-IT" sz="1600">
                <a:solidFill>
                  <a:schemeClr val="dk1"/>
                </a:solidFill>
                <a:latin typeface="Verdana"/>
                <a:ea typeface="Verdana"/>
                <a:cs typeface="Verdana"/>
                <a:sym typeface="Verdana"/>
              </a:rPr>
              <a:t> and </a:t>
            </a:r>
            <a:r>
              <a:rPr b="1" lang="it-IT" sz="1600">
                <a:solidFill>
                  <a:schemeClr val="dk1"/>
                </a:solidFill>
                <a:latin typeface="Verdana"/>
                <a:ea typeface="Verdana"/>
                <a:cs typeface="Verdana"/>
                <a:sym typeface="Verdana"/>
              </a:rPr>
              <a:t>honesty</a:t>
            </a:r>
            <a:r>
              <a:rPr lang="it-IT" sz="1600">
                <a:solidFill>
                  <a:schemeClr val="dk1"/>
                </a:solidFill>
                <a:latin typeface="Verdana"/>
                <a:ea typeface="Verdana"/>
                <a:cs typeface="Verdana"/>
                <a:sym typeface="Verdana"/>
              </a:rPr>
              <a:t>.</a:t>
            </a:r>
            <a:endParaRPr sz="1400">
              <a:solidFill>
                <a:schemeClr val="dk1"/>
              </a:solidFill>
              <a:latin typeface="Calibri"/>
              <a:ea typeface="Calibri"/>
              <a:cs typeface="Calibri"/>
              <a:sym typeface="Calibri"/>
            </a:endParaRPr>
          </a:p>
        </p:txBody>
      </p:sp>
      <p:sp>
        <p:nvSpPr>
          <p:cNvPr id="181" name="Google Shape;181;p10"/>
          <p:cNvSpPr/>
          <p:nvPr/>
        </p:nvSpPr>
        <p:spPr>
          <a:xfrm>
            <a:off x="5346681" y="487559"/>
            <a:ext cx="2853398" cy="942975"/>
          </a:xfrm>
          <a:custGeom>
            <a:rect b="b" l="l" r="r" t="t"/>
            <a:pathLst>
              <a:path extrusionOk="0" fill="none" h="942975" w="2853398">
                <a:moveTo>
                  <a:pt x="0" y="0"/>
                </a:moveTo>
                <a:cubicBezTo>
                  <a:pt x="262261" y="-18745"/>
                  <a:pt x="326413" y="47314"/>
                  <a:pt x="627748" y="0"/>
                </a:cubicBezTo>
                <a:cubicBezTo>
                  <a:pt x="929083" y="-47314"/>
                  <a:pt x="1075497" y="14456"/>
                  <a:pt x="1198427" y="0"/>
                </a:cubicBezTo>
                <a:cubicBezTo>
                  <a:pt x="1321357" y="-14456"/>
                  <a:pt x="1554922" y="1564"/>
                  <a:pt x="1740573" y="0"/>
                </a:cubicBezTo>
                <a:cubicBezTo>
                  <a:pt x="1926224" y="-1564"/>
                  <a:pt x="2101026" y="5509"/>
                  <a:pt x="2225650" y="0"/>
                </a:cubicBezTo>
                <a:cubicBezTo>
                  <a:pt x="2350274" y="-5509"/>
                  <a:pt x="2619048" y="40572"/>
                  <a:pt x="2853398" y="0"/>
                </a:cubicBezTo>
                <a:cubicBezTo>
                  <a:pt x="2892800" y="145452"/>
                  <a:pt x="2834447" y="291923"/>
                  <a:pt x="2853398" y="452628"/>
                </a:cubicBezTo>
                <a:cubicBezTo>
                  <a:pt x="2872349" y="613333"/>
                  <a:pt x="2833054" y="760169"/>
                  <a:pt x="2853398" y="942975"/>
                </a:cubicBezTo>
                <a:cubicBezTo>
                  <a:pt x="2733670" y="1009095"/>
                  <a:pt x="2552272" y="928953"/>
                  <a:pt x="2282718" y="942975"/>
                </a:cubicBezTo>
                <a:cubicBezTo>
                  <a:pt x="2013164" y="956997"/>
                  <a:pt x="2021511" y="927757"/>
                  <a:pt x="1769107" y="942975"/>
                </a:cubicBezTo>
                <a:cubicBezTo>
                  <a:pt x="1516703" y="958193"/>
                  <a:pt x="1491604" y="905359"/>
                  <a:pt x="1255495" y="942975"/>
                </a:cubicBezTo>
                <a:cubicBezTo>
                  <a:pt x="1019386" y="980591"/>
                  <a:pt x="816235" y="933775"/>
                  <a:pt x="627748" y="942975"/>
                </a:cubicBezTo>
                <a:cubicBezTo>
                  <a:pt x="439261" y="952175"/>
                  <a:pt x="269101" y="892672"/>
                  <a:pt x="0" y="942975"/>
                </a:cubicBezTo>
                <a:cubicBezTo>
                  <a:pt x="-34816" y="768969"/>
                  <a:pt x="41766" y="695355"/>
                  <a:pt x="0" y="471488"/>
                </a:cubicBezTo>
                <a:cubicBezTo>
                  <a:pt x="-41766" y="247621"/>
                  <a:pt x="16660" y="141961"/>
                  <a:pt x="0" y="0"/>
                </a:cubicBezTo>
                <a:close/>
              </a:path>
              <a:path extrusionOk="0" h="942975" w="2853398">
                <a:moveTo>
                  <a:pt x="0" y="0"/>
                </a:moveTo>
                <a:cubicBezTo>
                  <a:pt x="140261" y="-48937"/>
                  <a:pt x="421823" y="41569"/>
                  <a:pt x="570680" y="0"/>
                </a:cubicBezTo>
                <a:cubicBezTo>
                  <a:pt x="719537" y="-41569"/>
                  <a:pt x="925733" y="6413"/>
                  <a:pt x="1169893" y="0"/>
                </a:cubicBezTo>
                <a:cubicBezTo>
                  <a:pt x="1414053" y="-6413"/>
                  <a:pt x="1440161" y="18232"/>
                  <a:pt x="1683505" y="0"/>
                </a:cubicBezTo>
                <a:cubicBezTo>
                  <a:pt x="1926849" y="-18232"/>
                  <a:pt x="2010908" y="29770"/>
                  <a:pt x="2254184" y="0"/>
                </a:cubicBezTo>
                <a:cubicBezTo>
                  <a:pt x="2497460" y="-29770"/>
                  <a:pt x="2708259" y="11929"/>
                  <a:pt x="2853398" y="0"/>
                </a:cubicBezTo>
                <a:cubicBezTo>
                  <a:pt x="2864868" y="107418"/>
                  <a:pt x="2806159" y="247148"/>
                  <a:pt x="2853398" y="480917"/>
                </a:cubicBezTo>
                <a:cubicBezTo>
                  <a:pt x="2900637" y="714686"/>
                  <a:pt x="2811476" y="810166"/>
                  <a:pt x="2853398" y="942975"/>
                </a:cubicBezTo>
                <a:cubicBezTo>
                  <a:pt x="2598817" y="978551"/>
                  <a:pt x="2386084" y="903021"/>
                  <a:pt x="2254184" y="942975"/>
                </a:cubicBezTo>
                <a:cubicBezTo>
                  <a:pt x="2122284" y="982929"/>
                  <a:pt x="1851866" y="905651"/>
                  <a:pt x="1683505" y="942975"/>
                </a:cubicBezTo>
                <a:cubicBezTo>
                  <a:pt x="1515144" y="980299"/>
                  <a:pt x="1387813" y="925770"/>
                  <a:pt x="1198427" y="942975"/>
                </a:cubicBezTo>
                <a:cubicBezTo>
                  <a:pt x="1009041" y="960180"/>
                  <a:pt x="833946" y="899633"/>
                  <a:pt x="684816" y="942975"/>
                </a:cubicBezTo>
                <a:cubicBezTo>
                  <a:pt x="535686" y="986317"/>
                  <a:pt x="268466" y="908644"/>
                  <a:pt x="0" y="942975"/>
                </a:cubicBezTo>
                <a:cubicBezTo>
                  <a:pt x="-8821" y="715117"/>
                  <a:pt x="51746" y="630112"/>
                  <a:pt x="0" y="452628"/>
                </a:cubicBezTo>
                <a:cubicBezTo>
                  <a:pt x="-51746" y="275144"/>
                  <a:pt x="13495" y="186407"/>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The words you need:</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currency = type of money</a:t>
            </a:r>
            <a:endParaRPr/>
          </a:p>
        </p:txBody>
      </p:sp>
      <p:sp>
        <p:nvSpPr>
          <p:cNvPr id="182" name="Google Shape;182;p10"/>
          <p:cNvSpPr/>
          <p:nvPr/>
        </p:nvSpPr>
        <p:spPr>
          <a:xfrm>
            <a:off x="7005711" y="3094891"/>
            <a:ext cx="2335237" cy="2349305"/>
          </a:xfrm>
          <a:prstGeom prst="flowChartConnector">
            <a:avLst/>
          </a:prstGeom>
          <a:solidFill>
            <a:srgbClr val="EE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186" name="Shape 186"/>
        <p:cNvGrpSpPr/>
        <p:nvPr/>
      </p:nvGrpSpPr>
      <p:grpSpPr>
        <a:xfrm>
          <a:off x="0" y="0"/>
          <a:ext cx="0" cy="0"/>
          <a:chOff x="0" y="0"/>
          <a:chExt cx="0" cy="0"/>
        </a:xfrm>
      </p:grpSpPr>
      <p:sp>
        <p:nvSpPr>
          <p:cNvPr id="187" name="Google Shape;187;p11"/>
          <p:cNvSpPr txBox="1"/>
          <p:nvPr>
            <p:ph type="title"/>
          </p:nvPr>
        </p:nvSpPr>
        <p:spPr>
          <a:xfrm>
            <a:off x="515250" y="0"/>
            <a:ext cx="11161500" cy="1661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chitects Daughter"/>
              <a:buNone/>
            </a:pPr>
            <a:r>
              <a:rPr b="1" lang="it-IT" sz="5400">
                <a:solidFill>
                  <a:schemeClr val="lt1"/>
                </a:solidFill>
                <a:latin typeface="Architects Daughter"/>
                <a:ea typeface="Architects Daughter"/>
                <a:cs typeface="Architects Daughter"/>
                <a:sym typeface="Architects Daughter"/>
              </a:rPr>
              <a:t>Do you remember what a </a:t>
            </a:r>
            <a:r>
              <a:rPr b="1" lang="it-IT" sz="6000">
                <a:solidFill>
                  <a:schemeClr val="lt1"/>
                </a:solidFill>
                <a:latin typeface="Architects Daughter"/>
                <a:ea typeface="Architects Daughter"/>
                <a:cs typeface="Architects Daughter"/>
                <a:sym typeface="Architects Daughter"/>
              </a:rPr>
              <a:t>CONSTITUTIONAL MONARCHY </a:t>
            </a:r>
            <a:r>
              <a:rPr b="1" lang="it-IT" sz="5400">
                <a:solidFill>
                  <a:schemeClr val="lt1"/>
                </a:solidFill>
                <a:latin typeface="Architects Daughter"/>
                <a:ea typeface="Architects Daughter"/>
                <a:cs typeface="Architects Daughter"/>
                <a:sym typeface="Architects Daughter"/>
              </a:rPr>
              <a:t>is?</a:t>
            </a:r>
            <a:endParaRPr/>
          </a:p>
        </p:txBody>
      </p:sp>
      <p:sp>
        <p:nvSpPr>
          <p:cNvPr id="188" name="Google Shape;188;p11"/>
          <p:cNvSpPr txBox="1"/>
          <p:nvPr>
            <p:ph idx="1" type="body"/>
          </p:nvPr>
        </p:nvSpPr>
        <p:spPr>
          <a:xfrm>
            <a:off x="3941316" y="2207348"/>
            <a:ext cx="5458264" cy="11838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it-IT">
                <a:solidFill>
                  <a:schemeClr val="lt1"/>
                </a:solidFill>
              </a:rPr>
              <a:t>Make some examples of countries </a:t>
            </a:r>
            <a:endParaRPr/>
          </a:p>
          <a:p>
            <a:pPr indent="0" lvl="0" marL="0" rtl="0" algn="l">
              <a:lnSpc>
                <a:spcPct val="90000"/>
              </a:lnSpc>
              <a:spcBef>
                <a:spcPts val="1000"/>
              </a:spcBef>
              <a:spcAft>
                <a:spcPts val="0"/>
              </a:spcAft>
              <a:buClr>
                <a:schemeClr val="lt1"/>
              </a:buClr>
              <a:buSzPts val="2800"/>
              <a:buNone/>
            </a:pPr>
            <a:r>
              <a:rPr b="1" lang="it-IT">
                <a:solidFill>
                  <a:schemeClr val="lt1"/>
                </a:solidFill>
              </a:rPr>
              <a:t>with a constitutional monarchy…</a:t>
            </a:r>
            <a:endParaRPr/>
          </a:p>
        </p:txBody>
      </p:sp>
      <p:pic>
        <p:nvPicPr>
          <p:cNvPr descr="Immagine che contiene mappa&#10;&#10;Descrizione generata automaticamente" id="189" name="Google Shape;189;p11"/>
          <p:cNvPicPr preferRelativeResize="0"/>
          <p:nvPr/>
        </p:nvPicPr>
        <p:blipFill rotWithShape="1">
          <a:blip r:embed="rId4">
            <a:alphaModFix/>
          </a:blip>
          <a:srcRect b="0" l="0" r="0" t="0"/>
          <a:stretch/>
        </p:blipFill>
        <p:spPr>
          <a:xfrm>
            <a:off x="8067358" y="4838604"/>
            <a:ext cx="1297023" cy="1861200"/>
          </a:xfrm>
          <a:prstGeom prst="rect">
            <a:avLst/>
          </a:prstGeom>
          <a:noFill/>
          <a:ln>
            <a:noFill/>
          </a:ln>
        </p:spPr>
      </p:pic>
      <p:pic>
        <p:nvPicPr>
          <p:cNvPr descr="Immagine che contiene testo, silhouette&#10;&#10;Descrizione generata automaticamente" id="190" name="Google Shape;190;p11"/>
          <p:cNvPicPr preferRelativeResize="0"/>
          <p:nvPr/>
        </p:nvPicPr>
        <p:blipFill rotWithShape="1">
          <a:blip r:embed="rId5">
            <a:alphaModFix/>
          </a:blip>
          <a:srcRect b="0" l="0" r="0" t="0"/>
          <a:stretch/>
        </p:blipFill>
        <p:spPr>
          <a:xfrm>
            <a:off x="2892983" y="2295602"/>
            <a:ext cx="2295121" cy="1861200"/>
          </a:xfrm>
          <a:prstGeom prst="rect">
            <a:avLst/>
          </a:prstGeom>
          <a:noFill/>
          <a:ln>
            <a:noFill/>
          </a:ln>
        </p:spPr>
      </p:pic>
      <p:pic>
        <p:nvPicPr>
          <p:cNvPr descr="Immagine che contiene mappa&#10;&#10;Descrizione generata automaticamente" id="191" name="Google Shape;191;p11"/>
          <p:cNvPicPr preferRelativeResize="0"/>
          <p:nvPr/>
        </p:nvPicPr>
        <p:blipFill rotWithShape="1">
          <a:blip r:embed="rId6">
            <a:alphaModFix/>
          </a:blip>
          <a:srcRect b="0" l="0" r="0" t="0"/>
          <a:stretch/>
        </p:blipFill>
        <p:spPr>
          <a:xfrm>
            <a:off x="9079969" y="4280974"/>
            <a:ext cx="2916411" cy="2383254"/>
          </a:xfrm>
          <a:prstGeom prst="rect">
            <a:avLst/>
          </a:prstGeom>
          <a:noFill/>
          <a:ln>
            <a:noFill/>
          </a:ln>
        </p:spPr>
      </p:pic>
      <p:pic>
        <p:nvPicPr>
          <p:cNvPr descr="Immagine che contiene testo&#10;&#10;Descrizione generata automaticamente" id="192" name="Google Shape;192;p11"/>
          <p:cNvPicPr preferRelativeResize="0"/>
          <p:nvPr/>
        </p:nvPicPr>
        <p:blipFill rotWithShape="1">
          <a:blip r:embed="rId7">
            <a:alphaModFix/>
          </a:blip>
          <a:srcRect b="0" l="0" r="0" t="0"/>
          <a:stretch/>
        </p:blipFill>
        <p:spPr>
          <a:xfrm>
            <a:off x="8715870" y="1660966"/>
            <a:ext cx="3403391" cy="2536590"/>
          </a:xfrm>
          <a:prstGeom prst="rect">
            <a:avLst/>
          </a:prstGeom>
          <a:noFill/>
          <a:ln>
            <a:noFill/>
          </a:ln>
        </p:spPr>
      </p:pic>
      <p:pic>
        <p:nvPicPr>
          <p:cNvPr descr="Immagine che contiene mappa&#10;&#10;Descrizione generata automaticamente" id="193" name="Google Shape;193;p11"/>
          <p:cNvPicPr preferRelativeResize="0"/>
          <p:nvPr/>
        </p:nvPicPr>
        <p:blipFill rotWithShape="1">
          <a:blip r:embed="rId8">
            <a:alphaModFix/>
          </a:blip>
          <a:srcRect b="0" l="0" r="0" t="0"/>
          <a:stretch/>
        </p:blipFill>
        <p:spPr>
          <a:xfrm>
            <a:off x="2995392" y="4308194"/>
            <a:ext cx="2090302" cy="2484296"/>
          </a:xfrm>
          <a:prstGeom prst="rect">
            <a:avLst/>
          </a:prstGeom>
          <a:noFill/>
          <a:ln>
            <a:noFill/>
          </a:ln>
        </p:spPr>
      </p:pic>
      <p:pic>
        <p:nvPicPr>
          <p:cNvPr descr="Immagine che contiene mappa&#10;&#10;Descrizione generata automaticamente" id="194" name="Google Shape;194;p11"/>
          <p:cNvPicPr preferRelativeResize="0"/>
          <p:nvPr/>
        </p:nvPicPr>
        <p:blipFill rotWithShape="1">
          <a:blip r:embed="rId9">
            <a:alphaModFix/>
          </a:blip>
          <a:srcRect b="0" l="0" r="0" t="0"/>
          <a:stretch/>
        </p:blipFill>
        <p:spPr>
          <a:xfrm>
            <a:off x="1131982" y="3070184"/>
            <a:ext cx="1768420" cy="3536840"/>
          </a:xfrm>
          <a:prstGeom prst="rect">
            <a:avLst/>
          </a:prstGeom>
          <a:noFill/>
          <a:ln>
            <a:noFill/>
          </a:ln>
        </p:spPr>
      </p:pic>
      <p:pic>
        <p:nvPicPr>
          <p:cNvPr descr="Immagine che contiene mappa&#10;&#10;Descrizione generata automaticamente" id="195" name="Google Shape;195;p11"/>
          <p:cNvPicPr preferRelativeResize="0"/>
          <p:nvPr/>
        </p:nvPicPr>
        <p:blipFill rotWithShape="1">
          <a:blip r:embed="rId10">
            <a:alphaModFix/>
          </a:blip>
          <a:srcRect b="0" l="0" r="0" t="0"/>
          <a:stretch/>
        </p:blipFill>
        <p:spPr>
          <a:xfrm>
            <a:off x="67601" y="1875775"/>
            <a:ext cx="3253635" cy="3874096"/>
          </a:xfrm>
          <a:prstGeom prst="rect">
            <a:avLst/>
          </a:prstGeom>
          <a:noFill/>
          <a:ln>
            <a:noFill/>
          </a:ln>
        </p:spPr>
      </p:pic>
      <p:pic>
        <p:nvPicPr>
          <p:cNvPr descr="Immagine che contiene testo, silhouette&#10;&#10;Descrizione generata automaticamente" id="196" name="Google Shape;196;p11"/>
          <p:cNvPicPr preferRelativeResize="0"/>
          <p:nvPr/>
        </p:nvPicPr>
        <p:blipFill rotWithShape="1">
          <a:blip r:embed="rId11">
            <a:alphaModFix/>
          </a:blip>
          <a:srcRect b="0" l="0" r="0" t="0"/>
          <a:stretch/>
        </p:blipFill>
        <p:spPr>
          <a:xfrm>
            <a:off x="5441117" y="3162964"/>
            <a:ext cx="2274078" cy="35368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00" name="Shape 200"/>
        <p:cNvGrpSpPr/>
        <p:nvPr/>
      </p:nvGrpSpPr>
      <p:grpSpPr>
        <a:xfrm>
          <a:off x="0" y="0"/>
          <a:ext cx="0" cy="0"/>
          <a:chOff x="0" y="0"/>
          <a:chExt cx="0" cy="0"/>
        </a:xfrm>
      </p:grpSpPr>
      <p:sp>
        <p:nvSpPr>
          <p:cNvPr id="201" name="Google Shape;201;p12"/>
          <p:cNvSpPr txBox="1"/>
          <p:nvPr>
            <p:ph type="title"/>
          </p:nvPr>
        </p:nvSpPr>
        <p:spPr>
          <a:xfrm>
            <a:off x="1173675" y="409775"/>
            <a:ext cx="4694700" cy="116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7200"/>
              <a:buFont typeface="Architects Daughter"/>
              <a:buNone/>
            </a:pPr>
            <a:r>
              <a:rPr b="1" i="0" lang="it-IT" sz="7200" u="none" cap="none" strike="noStrike">
                <a:solidFill>
                  <a:schemeClr val="lt1"/>
                </a:solidFill>
                <a:latin typeface="Architects Daughter"/>
                <a:ea typeface="Architects Daughter"/>
                <a:cs typeface="Architects Daughter"/>
                <a:sym typeface="Architects Daughter"/>
              </a:rPr>
              <a:t>Focus on…</a:t>
            </a:r>
            <a:endParaRPr sz="7200">
              <a:solidFill>
                <a:schemeClr val="lt1"/>
              </a:solidFill>
            </a:endParaRPr>
          </a:p>
        </p:txBody>
      </p:sp>
      <p:sp>
        <p:nvSpPr>
          <p:cNvPr id="202" name="Google Shape;202;p12"/>
          <p:cNvSpPr txBox="1"/>
          <p:nvPr>
            <p:ph idx="1" type="body"/>
          </p:nvPr>
        </p:nvSpPr>
        <p:spPr>
          <a:xfrm>
            <a:off x="219222" y="1898503"/>
            <a:ext cx="6603609" cy="4595007"/>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10000"/>
              </a:lnSpc>
              <a:spcBef>
                <a:spcPts val="0"/>
              </a:spcBef>
              <a:spcAft>
                <a:spcPts val="0"/>
              </a:spcAft>
              <a:buClr>
                <a:schemeClr val="lt1"/>
              </a:buClr>
              <a:buSzPct val="100000"/>
              <a:buNone/>
            </a:pPr>
            <a:r>
              <a:rPr b="1" lang="it-IT">
                <a:solidFill>
                  <a:schemeClr val="lt1"/>
                </a:solidFill>
              </a:rPr>
              <a:t>Shinto</a:t>
            </a:r>
            <a:r>
              <a:rPr lang="it-IT">
                <a:solidFill>
                  <a:schemeClr val="lt1"/>
                </a:solidFill>
              </a:rPr>
              <a:t> means “the way of the </a:t>
            </a:r>
            <a:r>
              <a:rPr i="1" lang="it-IT">
                <a:solidFill>
                  <a:schemeClr val="lt1"/>
                </a:solidFill>
              </a:rPr>
              <a:t>kami</a:t>
            </a:r>
            <a:r>
              <a:rPr lang="it-IT">
                <a:solidFill>
                  <a:schemeClr val="lt1"/>
                </a:solidFill>
              </a:rPr>
              <a:t> (= gods)”. </a:t>
            </a:r>
            <a:endParaRPr/>
          </a:p>
          <a:p>
            <a:pPr indent="0" lvl="0" marL="0" rtl="0" algn="just">
              <a:lnSpc>
                <a:spcPct val="110000"/>
              </a:lnSpc>
              <a:spcBef>
                <a:spcPts val="2200"/>
              </a:spcBef>
              <a:spcAft>
                <a:spcPts val="0"/>
              </a:spcAft>
              <a:buClr>
                <a:schemeClr val="lt1"/>
              </a:buClr>
              <a:buSzPct val="100000"/>
              <a:buNone/>
            </a:pPr>
            <a:r>
              <a:rPr lang="it-IT">
                <a:solidFill>
                  <a:schemeClr val="lt1"/>
                </a:solidFill>
              </a:rPr>
              <a:t>It is a </a:t>
            </a:r>
            <a:r>
              <a:rPr b="1" lang="it-IT">
                <a:solidFill>
                  <a:schemeClr val="lt1"/>
                </a:solidFill>
              </a:rPr>
              <a:t>polytheistic religion</a:t>
            </a:r>
            <a:r>
              <a:rPr lang="it-IT">
                <a:solidFill>
                  <a:schemeClr val="lt1"/>
                </a:solidFill>
              </a:rPr>
              <a:t>:  there are different </a:t>
            </a:r>
            <a:r>
              <a:rPr i="1" lang="it-IT">
                <a:solidFill>
                  <a:schemeClr val="lt1"/>
                </a:solidFill>
              </a:rPr>
              <a:t>kami</a:t>
            </a:r>
            <a:r>
              <a:rPr lang="it-IT">
                <a:solidFill>
                  <a:schemeClr val="lt1"/>
                </a:solidFill>
              </a:rPr>
              <a:t>, who live in everything that is part of nature (e.g. trees, water, rocks…). </a:t>
            </a:r>
            <a:endParaRPr/>
          </a:p>
          <a:p>
            <a:pPr indent="0" lvl="0" marL="0" rtl="0" algn="just">
              <a:lnSpc>
                <a:spcPct val="110000"/>
              </a:lnSpc>
              <a:spcBef>
                <a:spcPts val="2200"/>
              </a:spcBef>
              <a:spcAft>
                <a:spcPts val="0"/>
              </a:spcAft>
              <a:buClr>
                <a:schemeClr val="lt1"/>
              </a:buClr>
              <a:buSzPct val="100000"/>
              <a:buNone/>
            </a:pPr>
            <a:r>
              <a:rPr lang="it-IT">
                <a:solidFill>
                  <a:schemeClr val="lt1"/>
                </a:solidFill>
              </a:rPr>
              <a:t>People make offerings (food and drinks) to get </a:t>
            </a:r>
            <a:r>
              <a:rPr i="1" lang="it-IT">
                <a:solidFill>
                  <a:schemeClr val="lt1"/>
                </a:solidFill>
              </a:rPr>
              <a:t>kami</a:t>
            </a:r>
            <a:r>
              <a:rPr lang="it-IT">
                <a:solidFill>
                  <a:schemeClr val="lt1"/>
                </a:solidFill>
              </a:rPr>
              <a:t>’s blessing.</a:t>
            </a:r>
            <a:endParaRPr/>
          </a:p>
          <a:p>
            <a:pPr indent="0" lvl="0" marL="0" rtl="0" algn="just">
              <a:lnSpc>
                <a:spcPct val="110000"/>
              </a:lnSpc>
              <a:spcBef>
                <a:spcPts val="2200"/>
              </a:spcBef>
              <a:spcAft>
                <a:spcPts val="0"/>
              </a:spcAft>
              <a:buClr>
                <a:schemeClr val="lt1"/>
              </a:buClr>
              <a:buSzPct val="100000"/>
              <a:buNone/>
            </a:pPr>
            <a:r>
              <a:rPr lang="it-IT">
                <a:solidFill>
                  <a:schemeClr val="lt1"/>
                </a:solidFill>
              </a:rPr>
              <a:t>At the entrance of the shrine, there is a </a:t>
            </a:r>
            <a:r>
              <a:rPr i="1" lang="it-IT">
                <a:solidFill>
                  <a:schemeClr val="lt1"/>
                </a:solidFill>
              </a:rPr>
              <a:t>torii</a:t>
            </a:r>
            <a:r>
              <a:rPr lang="it-IT">
                <a:solidFill>
                  <a:schemeClr val="lt1"/>
                </a:solidFill>
              </a:rPr>
              <a:t>, a gate that marks the passage to a sacred place.</a:t>
            </a:r>
            <a:endParaRPr/>
          </a:p>
        </p:txBody>
      </p:sp>
      <p:pic>
        <p:nvPicPr>
          <p:cNvPr id="203" name="Google Shape;203;p12"/>
          <p:cNvPicPr preferRelativeResize="0"/>
          <p:nvPr/>
        </p:nvPicPr>
        <p:blipFill rotWithShape="1">
          <a:blip r:embed="rId4">
            <a:alphaModFix/>
          </a:blip>
          <a:srcRect b="0" l="0" r="0" t="0"/>
          <a:stretch/>
        </p:blipFill>
        <p:spPr>
          <a:xfrm rot="185994">
            <a:off x="6785128" y="2602591"/>
            <a:ext cx="5423864" cy="4023777"/>
          </a:xfrm>
          <a:prstGeom prst="rect">
            <a:avLst/>
          </a:prstGeom>
          <a:noFill/>
          <a:ln>
            <a:noFill/>
          </a:ln>
        </p:spPr>
      </p:pic>
      <p:sp>
        <p:nvSpPr>
          <p:cNvPr id="204" name="Google Shape;204;p12"/>
          <p:cNvSpPr/>
          <p:nvPr/>
        </p:nvSpPr>
        <p:spPr>
          <a:xfrm>
            <a:off x="8546708" y="409766"/>
            <a:ext cx="3222674" cy="2021881"/>
          </a:xfrm>
          <a:custGeom>
            <a:rect b="b" l="l" r="r" t="t"/>
            <a:pathLst>
              <a:path extrusionOk="0" fill="none" h="2021881" w="3222674">
                <a:moveTo>
                  <a:pt x="0" y="0"/>
                </a:moveTo>
                <a:cubicBezTo>
                  <a:pt x="274568" y="-20733"/>
                  <a:pt x="355947" y="18520"/>
                  <a:pt x="569339" y="0"/>
                </a:cubicBezTo>
                <a:cubicBezTo>
                  <a:pt x="782731" y="-18520"/>
                  <a:pt x="986710" y="26070"/>
                  <a:pt x="1138678" y="0"/>
                </a:cubicBezTo>
                <a:cubicBezTo>
                  <a:pt x="1290646" y="-26070"/>
                  <a:pt x="1470221" y="65748"/>
                  <a:pt x="1708017" y="0"/>
                </a:cubicBezTo>
                <a:cubicBezTo>
                  <a:pt x="1945813" y="-65748"/>
                  <a:pt x="1956343" y="37613"/>
                  <a:pt x="2180676" y="0"/>
                </a:cubicBezTo>
                <a:cubicBezTo>
                  <a:pt x="2405009" y="-37613"/>
                  <a:pt x="2419184" y="45399"/>
                  <a:pt x="2621108" y="0"/>
                </a:cubicBezTo>
                <a:cubicBezTo>
                  <a:pt x="2823032" y="-45399"/>
                  <a:pt x="3058192" y="21352"/>
                  <a:pt x="3222674" y="0"/>
                </a:cubicBezTo>
                <a:cubicBezTo>
                  <a:pt x="3253347" y="170860"/>
                  <a:pt x="3165908" y="261831"/>
                  <a:pt x="3222674" y="485251"/>
                </a:cubicBezTo>
                <a:cubicBezTo>
                  <a:pt x="3279440" y="708671"/>
                  <a:pt x="3215123" y="749129"/>
                  <a:pt x="3222674" y="930065"/>
                </a:cubicBezTo>
                <a:cubicBezTo>
                  <a:pt x="3230225" y="1111001"/>
                  <a:pt x="3219765" y="1311741"/>
                  <a:pt x="3222674" y="1415317"/>
                </a:cubicBezTo>
                <a:cubicBezTo>
                  <a:pt x="3225583" y="1518893"/>
                  <a:pt x="3219877" y="1865278"/>
                  <a:pt x="3222674" y="2021881"/>
                </a:cubicBezTo>
                <a:cubicBezTo>
                  <a:pt x="3019296" y="2028200"/>
                  <a:pt x="2896378" y="1993585"/>
                  <a:pt x="2782242" y="2021881"/>
                </a:cubicBezTo>
                <a:cubicBezTo>
                  <a:pt x="2668106" y="2050177"/>
                  <a:pt x="2377078" y="1988932"/>
                  <a:pt x="2245130" y="2021881"/>
                </a:cubicBezTo>
                <a:cubicBezTo>
                  <a:pt x="2113182" y="2054830"/>
                  <a:pt x="1965808" y="2011210"/>
                  <a:pt x="1804697" y="2021881"/>
                </a:cubicBezTo>
                <a:cubicBezTo>
                  <a:pt x="1643586" y="2032552"/>
                  <a:pt x="1445434" y="1995887"/>
                  <a:pt x="1299812" y="2021881"/>
                </a:cubicBezTo>
                <a:cubicBezTo>
                  <a:pt x="1154190" y="2047875"/>
                  <a:pt x="930116" y="1995168"/>
                  <a:pt x="730473" y="2021881"/>
                </a:cubicBezTo>
                <a:cubicBezTo>
                  <a:pt x="530830" y="2048594"/>
                  <a:pt x="281787" y="1978124"/>
                  <a:pt x="0" y="2021881"/>
                </a:cubicBezTo>
                <a:cubicBezTo>
                  <a:pt x="-52625" y="1814936"/>
                  <a:pt x="20437" y="1649940"/>
                  <a:pt x="0" y="1516411"/>
                </a:cubicBezTo>
                <a:cubicBezTo>
                  <a:pt x="-20437" y="1382882"/>
                  <a:pt x="3406" y="1219462"/>
                  <a:pt x="0" y="970503"/>
                </a:cubicBezTo>
                <a:cubicBezTo>
                  <a:pt x="-3406" y="721544"/>
                  <a:pt x="8921" y="620196"/>
                  <a:pt x="0" y="444814"/>
                </a:cubicBezTo>
                <a:cubicBezTo>
                  <a:pt x="-8921" y="269432"/>
                  <a:pt x="41845" y="103469"/>
                  <a:pt x="0" y="0"/>
                </a:cubicBezTo>
                <a:close/>
              </a:path>
              <a:path extrusionOk="0" h="2021881" w="3222674">
                <a:moveTo>
                  <a:pt x="0" y="0"/>
                </a:moveTo>
                <a:cubicBezTo>
                  <a:pt x="231873" y="-26478"/>
                  <a:pt x="405581" y="50781"/>
                  <a:pt x="537112" y="0"/>
                </a:cubicBezTo>
                <a:cubicBezTo>
                  <a:pt x="668643" y="-50781"/>
                  <a:pt x="861094" y="901"/>
                  <a:pt x="1106451" y="0"/>
                </a:cubicBezTo>
                <a:cubicBezTo>
                  <a:pt x="1351808" y="-901"/>
                  <a:pt x="1466237" y="19673"/>
                  <a:pt x="1579110" y="0"/>
                </a:cubicBezTo>
                <a:cubicBezTo>
                  <a:pt x="1691983" y="-19673"/>
                  <a:pt x="1959875" y="4656"/>
                  <a:pt x="2116223" y="0"/>
                </a:cubicBezTo>
                <a:cubicBezTo>
                  <a:pt x="2272571" y="-4656"/>
                  <a:pt x="2443773" y="829"/>
                  <a:pt x="2717788" y="0"/>
                </a:cubicBezTo>
                <a:cubicBezTo>
                  <a:pt x="2991803" y="-829"/>
                  <a:pt x="3109446" y="55611"/>
                  <a:pt x="3222674" y="0"/>
                </a:cubicBezTo>
                <a:cubicBezTo>
                  <a:pt x="3272973" y="133591"/>
                  <a:pt x="3212407" y="332183"/>
                  <a:pt x="3222674" y="485251"/>
                </a:cubicBezTo>
                <a:cubicBezTo>
                  <a:pt x="3232941" y="638319"/>
                  <a:pt x="3218159" y="826136"/>
                  <a:pt x="3222674" y="1010941"/>
                </a:cubicBezTo>
                <a:cubicBezTo>
                  <a:pt x="3227189" y="1195746"/>
                  <a:pt x="3189989" y="1266738"/>
                  <a:pt x="3222674" y="1475973"/>
                </a:cubicBezTo>
                <a:cubicBezTo>
                  <a:pt x="3255359" y="1685208"/>
                  <a:pt x="3164256" y="1894374"/>
                  <a:pt x="3222674" y="2021881"/>
                </a:cubicBezTo>
                <a:cubicBezTo>
                  <a:pt x="3088029" y="2032380"/>
                  <a:pt x="2895776" y="2004653"/>
                  <a:pt x="2750015" y="2021881"/>
                </a:cubicBezTo>
                <a:cubicBezTo>
                  <a:pt x="2604254" y="2039109"/>
                  <a:pt x="2457514" y="1965845"/>
                  <a:pt x="2245130" y="2021881"/>
                </a:cubicBezTo>
                <a:cubicBezTo>
                  <a:pt x="2032747" y="2077917"/>
                  <a:pt x="1849642" y="1969051"/>
                  <a:pt x="1643564" y="2021881"/>
                </a:cubicBezTo>
                <a:cubicBezTo>
                  <a:pt x="1437486" y="2074711"/>
                  <a:pt x="1261025" y="2003292"/>
                  <a:pt x="1138678" y="2021881"/>
                </a:cubicBezTo>
                <a:cubicBezTo>
                  <a:pt x="1016331" y="2040470"/>
                  <a:pt x="850018" y="1979877"/>
                  <a:pt x="569339" y="2021881"/>
                </a:cubicBezTo>
                <a:cubicBezTo>
                  <a:pt x="288660" y="2063885"/>
                  <a:pt x="192020" y="2009739"/>
                  <a:pt x="0" y="2021881"/>
                </a:cubicBezTo>
                <a:cubicBezTo>
                  <a:pt x="-11963" y="1754180"/>
                  <a:pt x="19544" y="1743683"/>
                  <a:pt x="0" y="1475973"/>
                </a:cubicBezTo>
                <a:cubicBezTo>
                  <a:pt x="-19544" y="1208263"/>
                  <a:pt x="60720" y="1159943"/>
                  <a:pt x="0" y="950284"/>
                </a:cubicBezTo>
                <a:cubicBezTo>
                  <a:pt x="-60720" y="740625"/>
                  <a:pt x="15619" y="569427"/>
                  <a:pt x="0" y="465033"/>
                </a:cubicBezTo>
                <a:cubicBezTo>
                  <a:pt x="-15619" y="360639"/>
                  <a:pt x="28814" y="180434"/>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The words you need:</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polytheistic = with many gods</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offering = gift</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blessing = </a:t>
            </a:r>
            <a:r>
              <a:rPr i="1" lang="it-IT" sz="1800">
                <a:solidFill>
                  <a:schemeClr val="dk1"/>
                </a:solidFill>
                <a:latin typeface="Calibri"/>
                <a:ea typeface="Calibri"/>
                <a:cs typeface="Calibri"/>
                <a:sym typeface="Calibri"/>
              </a:rPr>
              <a:t>benedizione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shrine = </a:t>
            </a:r>
            <a:r>
              <a:rPr i="1" lang="it-IT" sz="1800">
                <a:solidFill>
                  <a:schemeClr val="dk1"/>
                </a:solidFill>
                <a:latin typeface="Calibri"/>
                <a:ea typeface="Calibri"/>
                <a:cs typeface="Calibri"/>
                <a:sym typeface="Calibri"/>
              </a:rPr>
              <a:t>tempio</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emperor</a:t>
            </a:r>
            <a:r>
              <a:rPr i="1" lang="it-IT" sz="1800">
                <a:solidFill>
                  <a:schemeClr val="dk1"/>
                </a:solidFill>
                <a:latin typeface="Calibri"/>
                <a:ea typeface="Calibri"/>
                <a:cs typeface="Calibri"/>
                <a:sym typeface="Calibri"/>
              </a:rPr>
              <a:t> = imperatore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08" name="Shape 208"/>
        <p:cNvGrpSpPr/>
        <p:nvPr/>
      </p:nvGrpSpPr>
      <p:grpSpPr>
        <a:xfrm>
          <a:off x="0" y="0"/>
          <a:ext cx="0" cy="0"/>
          <a:chOff x="0" y="0"/>
          <a:chExt cx="0" cy="0"/>
        </a:xfrm>
      </p:grpSpPr>
      <p:sp>
        <p:nvSpPr>
          <p:cNvPr id="209" name="Google Shape;209;p13"/>
          <p:cNvSpPr txBox="1"/>
          <p:nvPr>
            <p:ph idx="1" type="body"/>
          </p:nvPr>
        </p:nvSpPr>
        <p:spPr>
          <a:xfrm>
            <a:off x="538162" y="839389"/>
            <a:ext cx="6205538" cy="517921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00000"/>
              </a:lnSpc>
              <a:spcBef>
                <a:spcPts val="0"/>
              </a:spcBef>
              <a:spcAft>
                <a:spcPts val="0"/>
              </a:spcAft>
              <a:buClr>
                <a:schemeClr val="lt1"/>
              </a:buClr>
              <a:buSzPct val="100000"/>
              <a:buNone/>
            </a:pPr>
            <a:r>
              <a:rPr b="1" lang="it-IT" sz="3500">
                <a:solidFill>
                  <a:schemeClr val="lt1"/>
                </a:solidFill>
              </a:rPr>
              <a:t>Japan’s monarchy </a:t>
            </a:r>
            <a:r>
              <a:rPr lang="it-IT" sz="3500">
                <a:solidFill>
                  <a:schemeClr val="lt1"/>
                </a:solidFill>
              </a:rPr>
              <a:t>is the oldest in the world: it started in the </a:t>
            </a:r>
            <a:r>
              <a:rPr lang="it-IT" sz="3500" u="sng">
                <a:solidFill>
                  <a:schemeClr val="lt1"/>
                </a:solidFill>
              </a:rPr>
              <a:t>6th century</a:t>
            </a:r>
            <a:r>
              <a:rPr lang="it-IT" sz="3500">
                <a:solidFill>
                  <a:schemeClr val="lt1"/>
                </a:solidFill>
              </a:rPr>
              <a:t>!</a:t>
            </a:r>
            <a:endParaRPr/>
          </a:p>
          <a:p>
            <a:pPr indent="0" lvl="0" marL="0" rtl="0" algn="just">
              <a:lnSpc>
                <a:spcPct val="100000"/>
              </a:lnSpc>
              <a:spcBef>
                <a:spcPts val="2200"/>
              </a:spcBef>
              <a:spcAft>
                <a:spcPts val="0"/>
              </a:spcAft>
              <a:buClr>
                <a:schemeClr val="lt1"/>
              </a:buClr>
              <a:buSzPct val="100000"/>
              <a:buNone/>
            </a:pPr>
            <a:r>
              <a:rPr lang="it-IT" sz="3500">
                <a:solidFill>
                  <a:schemeClr val="lt1"/>
                </a:solidFill>
              </a:rPr>
              <a:t>In the past, the </a:t>
            </a:r>
            <a:r>
              <a:rPr b="1" lang="it-IT" sz="3500">
                <a:solidFill>
                  <a:schemeClr val="lt1"/>
                </a:solidFill>
              </a:rPr>
              <a:t>emperor</a:t>
            </a:r>
            <a:r>
              <a:rPr lang="it-IT" sz="3500">
                <a:solidFill>
                  <a:schemeClr val="lt1"/>
                </a:solidFill>
              </a:rPr>
              <a:t> was very powerful, and many Japanese people believed he was a god. Now, he has only a symbolic power: it represents the country's traditions and unity. </a:t>
            </a:r>
            <a:endParaRPr/>
          </a:p>
          <a:p>
            <a:pPr indent="0" lvl="0" marL="0" rtl="0" algn="just">
              <a:lnSpc>
                <a:spcPct val="100000"/>
              </a:lnSpc>
              <a:spcBef>
                <a:spcPts val="2200"/>
              </a:spcBef>
              <a:spcAft>
                <a:spcPts val="0"/>
              </a:spcAft>
              <a:buClr>
                <a:schemeClr val="lt1"/>
              </a:buClr>
              <a:buSzPct val="100000"/>
              <a:buNone/>
            </a:pPr>
            <a:r>
              <a:rPr lang="it-IT" sz="3500">
                <a:solidFill>
                  <a:schemeClr val="lt1"/>
                </a:solidFill>
              </a:rPr>
              <a:t>The actual emperor is </a:t>
            </a:r>
            <a:r>
              <a:rPr b="1" lang="it-IT" sz="3500">
                <a:solidFill>
                  <a:schemeClr val="lt1"/>
                </a:solidFill>
              </a:rPr>
              <a:t>Naruhito</a:t>
            </a:r>
            <a:r>
              <a:rPr lang="it-IT" sz="3500">
                <a:solidFill>
                  <a:schemeClr val="lt1"/>
                </a:solidFill>
              </a:rPr>
              <a:t>.</a:t>
            </a:r>
            <a:endParaRPr/>
          </a:p>
        </p:txBody>
      </p:sp>
      <p:pic>
        <p:nvPicPr>
          <p:cNvPr id="210" name="Google Shape;210;p13">
            <a:hlinkClick r:id="rId4"/>
          </p:cNvPr>
          <p:cNvPicPr preferRelativeResize="0"/>
          <p:nvPr/>
        </p:nvPicPr>
        <p:blipFill rotWithShape="1">
          <a:blip r:embed="rId5">
            <a:alphaModFix/>
          </a:blip>
          <a:srcRect b="31651" l="24238" r="22631" t="20872"/>
          <a:stretch/>
        </p:blipFill>
        <p:spPr>
          <a:xfrm>
            <a:off x="7043737" y="437687"/>
            <a:ext cx="4781550" cy="59826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14" name="Shape 214"/>
        <p:cNvGrpSpPr/>
        <p:nvPr/>
      </p:nvGrpSpPr>
      <p:grpSpPr>
        <a:xfrm>
          <a:off x="0" y="0"/>
          <a:ext cx="0" cy="0"/>
          <a:chOff x="0" y="0"/>
          <a:chExt cx="0" cy="0"/>
        </a:xfrm>
      </p:grpSpPr>
      <p:sp>
        <p:nvSpPr>
          <p:cNvPr id="215" name="Google Shape;215;p14"/>
          <p:cNvSpPr txBox="1"/>
          <p:nvPr>
            <p:ph type="title"/>
          </p:nvPr>
        </p:nvSpPr>
        <p:spPr>
          <a:xfrm>
            <a:off x="598750" y="350800"/>
            <a:ext cx="4623300" cy="112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chitects Daughter"/>
              <a:buNone/>
            </a:pPr>
            <a:r>
              <a:rPr b="1" lang="it-IT" sz="8000">
                <a:solidFill>
                  <a:schemeClr val="lt1"/>
                </a:solidFill>
                <a:latin typeface="Architects Daughter"/>
                <a:ea typeface="Architects Daughter"/>
                <a:cs typeface="Architects Daughter"/>
                <a:sym typeface="Architects Daughter"/>
              </a:rPr>
              <a:t>Pair work</a:t>
            </a:r>
            <a:endParaRPr/>
          </a:p>
        </p:txBody>
      </p:sp>
      <p:sp>
        <p:nvSpPr>
          <p:cNvPr id="216" name="Google Shape;216;p14"/>
          <p:cNvSpPr txBox="1"/>
          <p:nvPr>
            <p:ph idx="1" type="body"/>
          </p:nvPr>
        </p:nvSpPr>
        <p:spPr>
          <a:xfrm>
            <a:off x="598751" y="1667318"/>
            <a:ext cx="5795342" cy="218297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None/>
            </a:pPr>
            <a:r>
              <a:rPr lang="it-IT" sz="3200">
                <a:solidFill>
                  <a:schemeClr val="lt1"/>
                </a:solidFill>
              </a:rPr>
              <a:t>Ask each other questions about the main facts of Japan.</a:t>
            </a:r>
            <a:endParaRPr/>
          </a:p>
          <a:p>
            <a:pPr indent="0" lvl="0" marL="0" rtl="0" algn="l">
              <a:lnSpc>
                <a:spcPct val="90000"/>
              </a:lnSpc>
              <a:spcBef>
                <a:spcPts val="3600"/>
              </a:spcBef>
              <a:spcAft>
                <a:spcPts val="0"/>
              </a:spcAft>
              <a:buClr>
                <a:schemeClr val="lt1"/>
              </a:buClr>
              <a:buSzPts val="3200"/>
              <a:buNone/>
            </a:pPr>
            <a:r>
              <a:rPr lang="it-IT" sz="3200">
                <a:solidFill>
                  <a:schemeClr val="lt1"/>
                </a:solidFill>
              </a:rPr>
              <a:t>Try to answer </a:t>
            </a:r>
            <a:r>
              <a:rPr lang="it-IT" sz="3200" u="sng">
                <a:solidFill>
                  <a:schemeClr val="lt1"/>
                </a:solidFill>
              </a:rPr>
              <a:t>without reading</a:t>
            </a:r>
            <a:r>
              <a:rPr lang="it-IT" sz="3200">
                <a:solidFill>
                  <a:schemeClr val="lt1"/>
                </a:solidFill>
              </a:rPr>
              <a:t>! </a:t>
            </a:r>
            <a:endParaRPr/>
          </a:p>
          <a:p>
            <a:pPr indent="0" lvl="0" marL="0" rtl="0" algn="l">
              <a:lnSpc>
                <a:spcPct val="90000"/>
              </a:lnSpc>
              <a:spcBef>
                <a:spcPts val="1000"/>
              </a:spcBef>
              <a:spcAft>
                <a:spcPts val="0"/>
              </a:spcAft>
              <a:buClr>
                <a:schemeClr val="dk1"/>
              </a:buClr>
              <a:buSzPts val="2800"/>
              <a:buNone/>
            </a:pPr>
            <a:r>
              <a:t/>
            </a:r>
            <a:endParaRPr i="1">
              <a:solidFill>
                <a:schemeClr val="lt1"/>
              </a:solidFill>
            </a:endParaRPr>
          </a:p>
        </p:txBody>
      </p:sp>
      <p:pic>
        <p:nvPicPr>
          <p:cNvPr id="217" name="Google Shape;217;p14"/>
          <p:cNvPicPr preferRelativeResize="0"/>
          <p:nvPr/>
        </p:nvPicPr>
        <p:blipFill rotWithShape="1">
          <a:blip r:embed="rId4">
            <a:alphaModFix/>
          </a:blip>
          <a:srcRect b="12360" l="7841" r="7243" t="10692"/>
          <a:stretch/>
        </p:blipFill>
        <p:spPr>
          <a:xfrm>
            <a:off x="4973674" y="2979742"/>
            <a:ext cx="5152210" cy="3891201"/>
          </a:xfrm>
          <a:prstGeom prst="rect">
            <a:avLst/>
          </a:prstGeom>
          <a:noFill/>
          <a:ln>
            <a:noFill/>
          </a:ln>
        </p:spPr>
      </p:pic>
      <p:pic>
        <p:nvPicPr>
          <p:cNvPr id="218" name="Google Shape;218;p14"/>
          <p:cNvPicPr preferRelativeResize="0"/>
          <p:nvPr/>
        </p:nvPicPr>
        <p:blipFill rotWithShape="1">
          <a:blip r:embed="rId5">
            <a:alphaModFix/>
          </a:blip>
          <a:srcRect b="12046" l="6587" r="6485" t="7567"/>
          <a:stretch/>
        </p:blipFill>
        <p:spPr>
          <a:xfrm flipH="1">
            <a:off x="6877978" y="-44277"/>
            <a:ext cx="5314022" cy="4173794"/>
          </a:xfrm>
          <a:prstGeom prst="rect">
            <a:avLst/>
          </a:prstGeom>
          <a:noFill/>
          <a:ln>
            <a:noFill/>
          </a:ln>
        </p:spPr>
      </p:pic>
      <p:sp>
        <p:nvSpPr>
          <p:cNvPr id="219" name="Google Shape;219;p14"/>
          <p:cNvSpPr txBox="1"/>
          <p:nvPr/>
        </p:nvSpPr>
        <p:spPr>
          <a:xfrm>
            <a:off x="7965910" y="1009947"/>
            <a:ext cx="34406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What does </a:t>
            </a:r>
            <a:r>
              <a:rPr i="1" lang="it-IT" sz="2400">
                <a:solidFill>
                  <a:schemeClr val="dk1"/>
                </a:solidFill>
                <a:latin typeface="Calibri"/>
                <a:ea typeface="Calibri"/>
                <a:cs typeface="Calibri"/>
                <a:sym typeface="Calibri"/>
              </a:rPr>
              <a:t>Nippon</a:t>
            </a:r>
            <a:r>
              <a:rPr lang="it-IT" sz="2400">
                <a:solidFill>
                  <a:schemeClr val="dk1"/>
                </a:solidFill>
                <a:latin typeface="Calibri"/>
                <a:ea typeface="Calibri"/>
                <a:cs typeface="Calibri"/>
                <a:sym typeface="Calibri"/>
              </a:rPr>
              <a:t> mean?</a:t>
            </a:r>
            <a:endParaRPr sz="1800">
              <a:solidFill>
                <a:schemeClr val="dk1"/>
              </a:solidFill>
              <a:latin typeface="Calibri"/>
              <a:ea typeface="Calibri"/>
              <a:cs typeface="Calibri"/>
              <a:sym typeface="Calibri"/>
            </a:endParaRPr>
          </a:p>
        </p:txBody>
      </p:sp>
      <p:sp>
        <p:nvSpPr>
          <p:cNvPr id="220" name="Google Shape;220;p14"/>
          <p:cNvSpPr txBox="1"/>
          <p:nvPr/>
        </p:nvSpPr>
        <p:spPr>
          <a:xfrm>
            <a:off x="7845749" y="1706870"/>
            <a:ext cx="379033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400">
                <a:solidFill>
                  <a:schemeClr val="dk1"/>
                </a:solidFill>
                <a:latin typeface="Calibri"/>
                <a:ea typeface="Calibri"/>
                <a:cs typeface="Calibri"/>
                <a:sym typeface="Calibri"/>
              </a:rPr>
              <a:t>What is the most important religion in Japan?</a:t>
            </a:r>
            <a:endParaRPr sz="2400">
              <a:solidFill>
                <a:schemeClr val="dk1"/>
              </a:solidFill>
              <a:latin typeface="Calibri"/>
              <a:ea typeface="Calibri"/>
              <a:cs typeface="Calibri"/>
              <a:sym typeface="Calibri"/>
            </a:endParaRPr>
          </a:p>
        </p:txBody>
      </p:sp>
      <p:sp>
        <p:nvSpPr>
          <p:cNvPr id="221" name="Google Shape;221;p14"/>
          <p:cNvSpPr txBox="1"/>
          <p:nvPr/>
        </p:nvSpPr>
        <p:spPr>
          <a:xfrm>
            <a:off x="5646120" y="3748686"/>
            <a:ext cx="3790335" cy="18261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400">
                <a:solidFill>
                  <a:schemeClr val="dk1"/>
                </a:solidFill>
                <a:latin typeface="Calibri"/>
                <a:ea typeface="Calibri"/>
                <a:cs typeface="Calibri"/>
                <a:sym typeface="Calibri"/>
              </a:rPr>
              <a:t>Can you describe the Japanese flag?</a:t>
            </a:r>
            <a:endParaRPr/>
          </a:p>
          <a:p>
            <a:pPr indent="0" lvl="0" marL="0" marR="0" rtl="0" algn="ctr">
              <a:spcBef>
                <a:spcPts val="2000"/>
              </a:spcBef>
              <a:spcAft>
                <a:spcPts val="0"/>
              </a:spcAft>
              <a:buNone/>
            </a:pPr>
            <a:r>
              <a:rPr lang="it-IT" sz="2400">
                <a:solidFill>
                  <a:schemeClr val="dk1"/>
                </a:solidFill>
                <a:latin typeface="Calibri"/>
                <a:ea typeface="Calibri"/>
                <a:cs typeface="Calibri"/>
                <a:sym typeface="Calibri"/>
              </a:rPr>
              <a:t>Who is the actual emperor of Japan?</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25" name="Shape 225"/>
        <p:cNvGrpSpPr/>
        <p:nvPr/>
      </p:nvGrpSpPr>
      <p:grpSpPr>
        <a:xfrm>
          <a:off x="0" y="0"/>
          <a:ext cx="0" cy="0"/>
          <a:chOff x="0" y="0"/>
          <a:chExt cx="0" cy="0"/>
        </a:xfrm>
      </p:grpSpPr>
      <p:sp>
        <p:nvSpPr>
          <p:cNvPr id="226" name="Google Shape;226;p15"/>
          <p:cNvSpPr txBox="1"/>
          <p:nvPr>
            <p:ph type="title"/>
          </p:nvPr>
        </p:nvSpPr>
        <p:spPr>
          <a:xfrm>
            <a:off x="4494875" y="196950"/>
            <a:ext cx="2946900" cy="102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Font typeface="Architects Daughter"/>
              <a:buNone/>
            </a:pPr>
            <a:r>
              <a:rPr b="1" lang="it-IT" sz="6500">
                <a:solidFill>
                  <a:schemeClr val="lt1"/>
                </a:solidFill>
                <a:latin typeface="Architects Daughter"/>
                <a:ea typeface="Architects Daughter"/>
                <a:cs typeface="Architects Daughter"/>
                <a:sym typeface="Architects Daughter"/>
              </a:rPr>
              <a:t>Climate</a:t>
            </a:r>
            <a:endParaRPr sz="4900"/>
          </a:p>
        </p:txBody>
      </p:sp>
      <p:sp>
        <p:nvSpPr>
          <p:cNvPr id="227" name="Google Shape;227;p15"/>
          <p:cNvSpPr txBox="1"/>
          <p:nvPr/>
        </p:nvSpPr>
        <p:spPr>
          <a:xfrm>
            <a:off x="4750190" y="1224524"/>
            <a:ext cx="2691618"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2800">
                <a:solidFill>
                  <a:schemeClr val="lt1"/>
                </a:solidFill>
                <a:latin typeface="Calibri"/>
                <a:ea typeface="Calibri"/>
                <a:cs typeface="Calibri"/>
                <a:sym typeface="Calibri"/>
              </a:rPr>
              <a:t>Before reading…</a:t>
            </a:r>
            <a:endParaRPr sz="2000">
              <a:solidFill>
                <a:schemeClr val="dk1"/>
              </a:solidFill>
              <a:latin typeface="Calibri"/>
              <a:ea typeface="Calibri"/>
              <a:cs typeface="Calibri"/>
              <a:sym typeface="Calibri"/>
            </a:endParaRPr>
          </a:p>
        </p:txBody>
      </p:sp>
      <p:sp>
        <p:nvSpPr>
          <p:cNvPr id="228" name="Google Shape;228;p15"/>
          <p:cNvSpPr/>
          <p:nvPr/>
        </p:nvSpPr>
        <p:spPr>
          <a:xfrm>
            <a:off x="3361007" y="2141903"/>
            <a:ext cx="5507500" cy="4188559"/>
          </a:xfrm>
          <a:custGeom>
            <a:rect b="b" l="l" r="r" t="t"/>
            <a:pathLst>
              <a:path extrusionOk="0" fill="none" h="4188559" w="5507500">
                <a:moveTo>
                  <a:pt x="0" y="0"/>
                </a:moveTo>
                <a:cubicBezTo>
                  <a:pt x="243302" y="-65842"/>
                  <a:pt x="429080" y="21670"/>
                  <a:pt x="605825" y="0"/>
                </a:cubicBezTo>
                <a:cubicBezTo>
                  <a:pt x="782571" y="-21670"/>
                  <a:pt x="906997" y="8961"/>
                  <a:pt x="1156575" y="0"/>
                </a:cubicBezTo>
                <a:cubicBezTo>
                  <a:pt x="1406153" y="-8961"/>
                  <a:pt x="1652708" y="58979"/>
                  <a:pt x="1817475" y="0"/>
                </a:cubicBezTo>
                <a:cubicBezTo>
                  <a:pt x="1982242" y="-58979"/>
                  <a:pt x="2186379" y="35078"/>
                  <a:pt x="2478375" y="0"/>
                </a:cubicBezTo>
                <a:cubicBezTo>
                  <a:pt x="2770371" y="-35078"/>
                  <a:pt x="2946788" y="55574"/>
                  <a:pt x="3084200" y="0"/>
                </a:cubicBezTo>
                <a:cubicBezTo>
                  <a:pt x="3221612" y="-55574"/>
                  <a:pt x="3399659" y="18740"/>
                  <a:pt x="3579875" y="0"/>
                </a:cubicBezTo>
                <a:cubicBezTo>
                  <a:pt x="3760092" y="-18740"/>
                  <a:pt x="3944451" y="32545"/>
                  <a:pt x="4075550" y="0"/>
                </a:cubicBezTo>
                <a:cubicBezTo>
                  <a:pt x="4206650" y="-32545"/>
                  <a:pt x="4434991" y="65150"/>
                  <a:pt x="4736450" y="0"/>
                </a:cubicBezTo>
                <a:cubicBezTo>
                  <a:pt x="5037909" y="-65150"/>
                  <a:pt x="5349811" y="46609"/>
                  <a:pt x="5507500" y="0"/>
                </a:cubicBezTo>
                <a:cubicBezTo>
                  <a:pt x="5524944" y="147844"/>
                  <a:pt x="5475004" y="288557"/>
                  <a:pt x="5507500" y="514594"/>
                </a:cubicBezTo>
                <a:cubicBezTo>
                  <a:pt x="5539996" y="740631"/>
                  <a:pt x="5475704" y="861667"/>
                  <a:pt x="5507500" y="987303"/>
                </a:cubicBezTo>
                <a:cubicBezTo>
                  <a:pt x="5539296" y="1112939"/>
                  <a:pt x="5461081" y="1265664"/>
                  <a:pt x="5507500" y="1543783"/>
                </a:cubicBezTo>
                <a:cubicBezTo>
                  <a:pt x="5553919" y="1821902"/>
                  <a:pt x="5494327" y="1849665"/>
                  <a:pt x="5507500" y="2058378"/>
                </a:cubicBezTo>
                <a:cubicBezTo>
                  <a:pt x="5520673" y="2267092"/>
                  <a:pt x="5476730" y="2437032"/>
                  <a:pt x="5507500" y="2614858"/>
                </a:cubicBezTo>
                <a:cubicBezTo>
                  <a:pt x="5538270" y="2792684"/>
                  <a:pt x="5461580" y="2892477"/>
                  <a:pt x="5507500" y="3087566"/>
                </a:cubicBezTo>
                <a:cubicBezTo>
                  <a:pt x="5553420" y="3282655"/>
                  <a:pt x="5392969" y="3875517"/>
                  <a:pt x="5507500" y="4188559"/>
                </a:cubicBezTo>
                <a:cubicBezTo>
                  <a:pt x="5253634" y="4266696"/>
                  <a:pt x="5002778" y="4143289"/>
                  <a:pt x="4846600" y="4188559"/>
                </a:cubicBezTo>
                <a:cubicBezTo>
                  <a:pt x="4690422" y="4233829"/>
                  <a:pt x="4541715" y="4134516"/>
                  <a:pt x="4350925" y="4188559"/>
                </a:cubicBezTo>
                <a:cubicBezTo>
                  <a:pt x="4160136" y="4242602"/>
                  <a:pt x="3983219" y="4182782"/>
                  <a:pt x="3800175" y="4188559"/>
                </a:cubicBezTo>
                <a:cubicBezTo>
                  <a:pt x="3617131" y="4194336"/>
                  <a:pt x="3384376" y="4177834"/>
                  <a:pt x="3249425" y="4188559"/>
                </a:cubicBezTo>
                <a:cubicBezTo>
                  <a:pt x="3114474" y="4199284"/>
                  <a:pt x="2906197" y="4170806"/>
                  <a:pt x="2808825" y="4188559"/>
                </a:cubicBezTo>
                <a:cubicBezTo>
                  <a:pt x="2711453" y="4206312"/>
                  <a:pt x="2525036" y="4178844"/>
                  <a:pt x="2368225" y="4188559"/>
                </a:cubicBezTo>
                <a:cubicBezTo>
                  <a:pt x="2211414" y="4198274"/>
                  <a:pt x="2013201" y="4181423"/>
                  <a:pt x="1762400" y="4188559"/>
                </a:cubicBezTo>
                <a:cubicBezTo>
                  <a:pt x="1511600" y="4195695"/>
                  <a:pt x="1247197" y="4179972"/>
                  <a:pt x="1101500" y="4188559"/>
                </a:cubicBezTo>
                <a:cubicBezTo>
                  <a:pt x="955803" y="4197146"/>
                  <a:pt x="786600" y="4182441"/>
                  <a:pt x="660900" y="4188559"/>
                </a:cubicBezTo>
                <a:cubicBezTo>
                  <a:pt x="535200" y="4194677"/>
                  <a:pt x="285074" y="4165741"/>
                  <a:pt x="0" y="4188559"/>
                </a:cubicBezTo>
                <a:cubicBezTo>
                  <a:pt x="-44314" y="3986044"/>
                  <a:pt x="49809" y="3886035"/>
                  <a:pt x="0" y="3590193"/>
                </a:cubicBezTo>
                <a:cubicBezTo>
                  <a:pt x="-49809" y="3294351"/>
                  <a:pt x="34989" y="3270782"/>
                  <a:pt x="0" y="3033713"/>
                </a:cubicBezTo>
                <a:cubicBezTo>
                  <a:pt x="-34989" y="2796644"/>
                  <a:pt x="23312" y="2644688"/>
                  <a:pt x="0" y="2477233"/>
                </a:cubicBezTo>
                <a:cubicBezTo>
                  <a:pt x="-23312" y="2309778"/>
                  <a:pt x="35981" y="2151395"/>
                  <a:pt x="0" y="1878868"/>
                </a:cubicBezTo>
                <a:cubicBezTo>
                  <a:pt x="-35981" y="1606341"/>
                  <a:pt x="19634" y="1443265"/>
                  <a:pt x="0" y="1280502"/>
                </a:cubicBezTo>
                <a:cubicBezTo>
                  <a:pt x="-19634" y="1117739"/>
                  <a:pt x="18598" y="854416"/>
                  <a:pt x="0" y="724022"/>
                </a:cubicBezTo>
                <a:cubicBezTo>
                  <a:pt x="-18598" y="593628"/>
                  <a:pt x="35998" y="325176"/>
                  <a:pt x="0" y="0"/>
                </a:cubicBezTo>
                <a:close/>
              </a:path>
              <a:path extrusionOk="0" h="4188559" w="5507500">
                <a:moveTo>
                  <a:pt x="0" y="0"/>
                </a:moveTo>
                <a:cubicBezTo>
                  <a:pt x="180657" y="-5825"/>
                  <a:pt x="382307" y="2593"/>
                  <a:pt x="550750" y="0"/>
                </a:cubicBezTo>
                <a:cubicBezTo>
                  <a:pt x="719193" y="-2593"/>
                  <a:pt x="1033361" y="16945"/>
                  <a:pt x="1156575" y="0"/>
                </a:cubicBezTo>
                <a:cubicBezTo>
                  <a:pt x="1279789" y="-16945"/>
                  <a:pt x="1440651" y="15881"/>
                  <a:pt x="1597175" y="0"/>
                </a:cubicBezTo>
                <a:cubicBezTo>
                  <a:pt x="1753699" y="-15881"/>
                  <a:pt x="1956503" y="17636"/>
                  <a:pt x="2147925" y="0"/>
                </a:cubicBezTo>
                <a:cubicBezTo>
                  <a:pt x="2339347" y="-17636"/>
                  <a:pt x="2640085" y="29580"/>
                  <a:pt x="2808825" y="0"/>
                </a:cubicBezTo>
                <a:cubicBezTo>
                  <a:pt x="2977565" y="-29580"/>
                  <a:pt x="3274712" y="21292"/>
                  <a:pt x="3414650" y="0"/>
                </a:cubicBezTo>
                <a:cubicBezTo>
                  <a:pt x="3554589" y="-21292"/>
                  <a:pt x="3705716" y="29865"/>
                  <a:pt x="3910325" y="0"/>
                </a:cubicBezTo>
                <a:cubicBezTo>
                  <a:pt x="4114934" y="-29865"/>
                  <a:pt x="4169540" y="42634"/>
                  <a:pt x="4406000" y="0"/>
                </a:cubicBezTo>
                <a:cubicBezTo>
                  <a:pt x="4642460" y="-42634"/>
                  <a:pt x="4744320" y="24790"/>
                  <a:pt x="5011825" y="0"/>
                </a:cubicBezTo>
                <a:cubicBezTo>
                  <a:pt x="5279331" y="-24790"/>
                  <a:pt x="5405077" y="41697"/>
                  <a:pt x="5507500" y="0"/>
                </a:cubicBezTo>
                <a:cubicBezTo>
                  <a:pt x="5564654" y="118447"/>
                  <a:pt x="5451472" y="354053"/>
                  <a:pt x="5507500" y="556480"/>
                </a:cubicBezTo>
                <a:cubicBezTo>
                  <a:pt x="5563528" y="758907"/>
                  <a:pt x="5485641" y="873603"/>
                  <a:pt x="5507500" y="1029189"/>
                </a:cubicBezTo>
                <a:cubicBezTo>
                  <a:pt x="5529359" y="1184775"/>
                  <a:pt x="5468017" y="1329678"/>
                  <a:pt x="5507500" y="1501898"/>
                </a:cubicBezTo>
                <a:cubicBezTo>
                  <a:pt x="5546983" y="1674118"/>
                  <a:pt x="5438650" y="1871516"/>
                  <a:pt x="5507500" y="2100263"/>
                </a:cubicBezTo>
                <a:cubicBezTo>
                  <a:pt x="5576350" y="2329011"/>
                  <a:pt x="5446258" y="2485743"/>
                  <a:pt x="5507500" y="2614858"/>
                </a:cubicBezTo>
                <a:cubicBezTo>
                  <a:pt x="5568742" y="2743973"/>
                  <a:pt x="5494805" y="2946406"/>
                  <a:pt x="5507500" y="3087566"/>
                </a:cubicBezTo>
                <a:cubicBezTo>
                  <a:pt x="5520195" y="3228726"/>
                  <a:pt x="5488555" y="3517822"/>
                  <a:pt x="5507500" y="3644046"/>
                </a:cubicBezTo>
                <a:cubicBezTo>
                  <a:pt x="5526445" y="3770270"/>
                  <a:pt x="5505943" y="3930472"/>
                  <a:pt x="5507500" y="4188559"/>
                </a:cubicBezTo>
                <a:cubicBezTo>
                  <a:pt x="5389808" y="4239391"/>
                  <a:pt x="5236220" y="4138973"/>
                  <a:pt x="5011825" y="4188559"/>
                </a:cubicBezTo>
                <a:cubicBezTo>
                  <a:pt x="4787430" y="4238145"/>
                  <a:pt x="4761390" y="4172965"/>
                  <a:pt x="4571225" y="4188559"/>
                </a:cubicBezTo>
                <a:cubicBezTo>
                  <a:pt x="4381060" y="4204153"/>
                  <a:pt x="4307962" y="4173420"/>
                  <a:pt x="4075550" y="4188559"/>
                </a:cubicBezTo>
                <a:cubicBezTo>
                  <a:pt x="3843139" y="4203698"/>
                  <a:pt x="3835822" y="4164049"/>
                  <a:pt x="3690025" y="4188559"/>
                </a:cubicBezTo>
                <a:cubicBezTo>
                  <a:pt x="3544229" y="4213069"/>
                  <a:pt x="3364510" y="4152451"/>
                  <a:pt x="3139275" y="4188559"/>
                </a:cubicBezTo>
                <a:cubicBezTo>
                  <a:pt x="2914040" y="4224667"/>
                  <a:pt x="2824394" y="4141071"/>
                  <a:pt x="2588525" y="4188559"/>
                </a:cubicBezTo>
                <a:cubicBezTo>
                  <a:pt x="2352656" y="4236047"/>
                  <a:pt x="2138551" y="4121646"/>
                  <a:pt x="1982700" y="4188559"/>
                </a:cubicBezTo>
                <a:cubicBezTo>
                  <a:pt x="1826849" y="4255472"/>
                  <a:pt x="1604754" y="4167867"/>
                  <a:pt x="1487025" y="4188559"/>
                </a:cubicBezTo>
                <a:cubicBezTo>
                  <a:pt x="1369296" y="4209251"/>
                  <a:pt x="1070901" y="4184012"/>
                  <a:pt x="936275" y="4188559"/>
                </a:cubicBezTo>
                <a:cubicBezTo>
                  <a:pt x="801649" y="4193106"/>
                  <a:pt x="313418" y="4109416"/>
                  <a:pt x="0" y="4188559"/>
                </a:cubicBezTo>
                <a:cubicBezTo>
                  <a:pt x="-4546" y="4089309"/>
                  <a:pt x="42946" y="3906130"/>
                  <a:pt x="0" y="3715850"/>
                </a:cubicBezTo>
                <a:cubicBezTo>
                  <a:pt x="-42946" y="3525570"/>
                  <a:pt x="30389" y="3385874"/>
                  <a:pt x="0" y="3201256"/>
                </a:cubicBezTo>
                <a:cubicBezTo>
                  <a:pt x="-30389" y="3016638"/>
                  <a:pt x="20823" y="2866571"/>
                  <a:pt x="0" y="2728547"/>
                </a:cubicBezTo>
                <a:cubicBezTo>
                  <a:pt x="-20823" y="2590523"/>
                  <a:pt x="17186" y="2398206"/>
                  <a:pt x="0" y="2213953"/>
                </a:cubicBezTo>
                <a:cubicBezTo>
                  <a:pt x="-17186" y="2029700"/>
                  <a:pt x="52532" y="1807623"/>
                  <a:pt x="0" y="1657473"/>
                </a:cubicBezTo>
                <a:cubicBezTo>
                  <a:pt x="-52532" y="1507323"/>
                  <a:pt x="13452" y="1288853"/>
                  <a:pt x="0" y="1059107"/>
                </a:cubicBezTo>
                <a:cubicBezTo>
                  <a:pt x="-13452" y="829361"/>
                  <a:pt x="12045" y="753557"/>
                  <a:pt x="0" y="586398"/>
                </a:cubicBezTo>
                <a:cubicBezTo>
                  <a:pt x="-12045" y="419239"/>
                  <a:pt x="52061" y="286488"/>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it-IT" sz="2400">
                <a:solidFill>
                  <a:schemeClr val="dk1"/>
                </a:solidFill>
                <a:latin typeface="Calibri"/>
                <a:ea typeface="Calibri"/>
                <a:cs typeface="Calibri"/>
                <a:sym typeface="Calibri"/>
              </a:rPr>
              <a:t>The words you need:</a:t>
            </a:r>
            <a:endParaRPr/>
          </a:p>
          <a:p>
            <a:pPr indent="0" lvl="0" marL="0" marR="0" rtl="0" algn="ctr">
              <a:lnSpc>
                <a:spcPct val="150000"/>
              </a:lnSpc>
              <a:spcBef>
                <a:spcPts val="0"/>
              </a:spcBef>
              <a:spcAft>
                <a:spcPts val="0"/>
              </a:spcAft>
              <a:buNone/>
            </a:pPr>
            <a:r>
              <a:rPr lang="it-IT" sz="2400">
                <a:solidFill>
                  <a:schemeClr val="dk1"/>
                </a:solidFill>
                <a:latin typeface="Calibri"/>
                <a:ea typeface="Calibri"/>
                <a:cs typeface="Calibri"/>
                <a:sym typeface="Calibri"/>
              </a:rPr>
              <a:t>main = principal</a:t>
            </a:r>
            <a:endParaRPr sz="24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None/>
            </a:pPr>
            <a:r>
              <a:rPr lang="it-IT" sz="2400">
                <a:solidFill>
                  <a:schemeClr val="dk1"/>
                </a:solidFill>
                <a:latin typeface="Calibri"/>
                <a:ea typeface="Calibri"/>
                <a:cs typeface="Calibri"/>
                <a:sym typeface="Calibri"/>
              </a:rPr>
              <a:t>to vary = to change</a:t>
            </a:r>
            <a:endParaRPr sz="24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None/>
            </a:pPr>
            <a:r>
              <a:rPr lang="it-IT" sz="2400">
                <a:solidFill>
                  <a:schemeClr val="dk1"/>
                </a:solidFill>
                <a:latin typeface="Calibri"/>
                <a:ea typeface="Calibri"/>
                <a:cs typeface="Calibri"/>
                <a:sym typeface="Calibri"/>
              </a:rPr>
              <a:t>cool = </a:t>
            </a:r>
            <a:r>
              <a:rPr i="1" lang="it-IT" sz="2400">
                <a:solidFill>
                  <a:schemeClr val="dk1"/>
                </a:solidFill>
                <a:latin typeface="Calibri"/>
                <a:ea typeface="Calibri"/>
                <a:cs typeface="Calibri"/>
                <a:sym typeface="Calibri"/>
              </a:rPr>
              <a:t>fresco</a:t>
            </a:r>
            <a:endParaRPr/>
          </a:p>
          <a:p>
            <a:pPr indent="0" lvl="0" marL="0" marR="0" rtl="0" algn="ctr">
              <a:lnSpc>
                <a:spcPct val="150000"/>
              </a:lnSpc>
              <a:spcBef>
                <a:spcPts val="0"/>
              </a:spcBef>
              <a:spcAft>
                <a:spcPts val="0"/>
              </a:spcAft>
              <a:buNone/>
            </a:pPr>
            <a:r>
              <a:rPr lang="it-IT" sz="2400">
                <a:solidFill>
                  <a:schemeClr val="dk1"/>
                </a:solidFill>
                <a:latin typeface="Calibri"/>
                <a:ea typeface="Calibri"/>
                <a:cs typeface="Calibri"/>
                <a:sym typeface="Calibri"/>
              </a:rPr>
              <a:t>mild = </a:t>
            </a:r>
            <a:r>
              <a:rPr i="1" lang="it-IT" sz="2400">
                <a:solidFill>
                  <a:schemeClr val="dk1"/>
                </a:solidFill>
                <a:latin typeface="Calibri"/>
                <a:ea typeface="Calibri"/>
                <a:cs typeface="Calibri"/>
                <a:sym typeface="Calibri"/>
              </a:rPr>
              <a:t>mite</a:t>
            </a:r>
            <a:endParaRPr/>
          </a:p>
          <a:p>
            <a:pPr indent="0" lvl="0" marL="0" marR="0" rtl="0" algn="ctr">
              <a:lnSpc>
                <a:spcPct val="150000"/>
              </a:lnSpc>
              <a:spcBef>
                <a:spcPts val="0"/>
              </a:spcBef>
              <a:spcAft>
                <a:spcPts val="0"/>
              </a:spcAft>
              <a:buNone/>
            </a:pPr>
            <a:r>
              <a:rPr lang="it-IT" sz="2400">
                <a:solidFill>
                  <a:schemeClr val="dk1"/>
                </a:solidFill>
                <a:latin typeface="Calibri"/>
                <a:ea typeface="Calibri"/>
                <a:cs typeface="Calibri"/>
                <a:sym typeface="Calibri"/>
              </a:rPr>
              <a:t>heavy = </a:t>
            </a:r>
            <a:r>
              <a:rPr i="1" lang="it-IT" sz="2400">
                <a:solidFill>
                  <a:schemeClr val="dk1"/>
                </a:solidFill>
                <a:latin typeface="Calibri"/>
                <a:ea typeface="Calibri"/>
                <a:cs typeface="Calibri"/>
                <a:sym typeface="Calibri"/>
              </a:rPr>
              <a:t>pesante</a:t>
            </a:r>
            <a:endParaRPr/>
          </a:p>
          <a:p>
            <a:pPr indent="0" lvl="0" marL="0" marR="0" rtl="0" algn="ctr">
              <a:lnSpc>
                <a:spcPct val="150000"/>
              </a:lnSpc>
              <a:spcBef>
                <a:spcPts val="0"/>
              </a:spcBef>
              <a:spcAft>
                <a:spcPts val="0"/>
              </a:spcAft>
              <a:buNone/>
            </a:pPr>
            <a:r>
              <a:rPr lang="it-IT" sz="2400">
                <a:solidFill>
                  <a:schemeClr val="dk1"/>
                </a:solidFill>
                <a:latin typeface="Calibri"/>
                <a:ea typeface="Calibri"/>
                <a:cs typeface="Calibri"/>
                <a:sym typeface="Calibri"/>
              </a:rPr>
              <a:t>typhoon = </a:t>
            </a:r>
            <a:r>
              <a:rPr i="1" lang="it-IT" sz="2400">
                <a:solidFill>
                  <a:schemeClr val="dk1"/>
                </a:solidFill>
                <a:latin typeface="Calibri"/>
                <a:ea typeface="Calibri"/>
                <a:cs typeface="Calibri"/>
                <a:sym typeface="Calibri"/>
              </a:rPr>
              <a:t>tifone</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32" name="Shape 232"/>
        <p:cNvGrpSpPr/>
        <p:nvPr/>
      </p:nvGrpSpPr>
      <p:grpSpPr>
        <a:xfrm>
          <a:off x="0" y="0"/>
          <a:ext cx="0" cy="0"/>
          <a:chOff x="0" y="0"/>
          <a:chExt cx="0" cy="0"/>
        </a:xfrm>
      </p:grpSpPr>
      <p:sp>
        <p:nvSpPr>
          <p:cNvPr id="233" name="Google Shape;233;p16"/>
          <p:cNvSpPr txBox="1"/>
          <p:nvPr>
            <p:ph idx="1" type="body"/>
          </p:nvPr>
        </p:nvSpPr>
        <p:spPr>
          <a:xfrm>
            <a:off x="426720" y="1674055"/>
            <a:ext cx="11338560" cy="486742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200"/>
              <a:buNone/>
            </a:pPr>
            <a:r>
              <a:rPr lang="it-IT" sz="2200">
                <a:solidFill>
                  <a:schemeClr val="lt1"/>
                </a:solidFill>
              </a:rPr>
              <a:t>Climate in Japan is very different from one region to another. However, there are six main climatic zones: </a:t>
            </a:r>
            <a:endParaRPr/>
          </a:p>
          <a:p>
            <a:pPr indent="0" lvl="0" marL="0" rtl="0" algn="just">
              <a:lnSpc>
                <a:spcPct val="90000"/>
              </a:lnSpc>
              <a:spcBef>
                <a:spcPts val="1200"/>
              </a:spcBef>
              <a:spcAft>
                <a:spcPts val="0"/>
              </a:spcAft>
              <a:buClr>
                <a:schemeClr val="lt1"/>
              </a:buClr>
              <a:buSzPts val="2200"/>
              <a:buNone/>
            </a:pPr>
            <a:r>
              <a:rPr lang="it-IT" sz="2200">
                <a:solidFill>
                  <a:schemeClr val="lt1"/>
                </a:solidFill>
              </a:rPr>
              <a:t>1. </a:t>
            </a:r>
            <a:r>
              <a:rPr lang="it-IT" sz="2200" u="sng">
                <a:solidFill>
                  <a:schemeClr val="lt1"/>
                </a:solidFill>
              </a:rPr>
              <a:t>North of Japan:</a:t>
            </a:r>
            <a:r>
              <a:rPr lang="it-IT" sz="2200">
                <a:solidFill>
                  <a:schemeClr val="lt1"/>
                </a:solidFill>
              </a:rPr>
              <a:t> there is a </a:t>
            </a:r>
            <a:r>
              <a:rPr b="1" lang="it-IT" sz="2200">
                <a:solidFill>
                  <a:schemeClr val="lt1"/>
                </a:solidFill>
              </a:rPr>
              <a:t>humid continental climate</a:t>
            </a:r>
            <a:r>
              <a:rPr lang="it-IT" sz="2200">
                <a:solidFill>
                  <a:schemeClr val="lt1"/>
                </a:solidFill>
              </a:rPr>
              <a:t>: winters are long and cold, while summers vary from cool to very warm.</a:t>
            </a:r>
            <a:endParaRPr/>
          </a:p>
          <a:p>
            <a:pPr indent="0" lvl="0" marL="0" rtl="0" algn="just">
              <a:lnSpc>
                <a:spcPct val="90000"/>
              </a:lnSpc>
              <a:spcBef>
                <a:spcPts val="1200"/>
              </a:spcBef>
              <a:spcAft>
                <a:spcPts val="0"/>
              </a:spcAft>
              <a:buClr>
                <a:schemeClr val="lt1"/>
              </a:buClr>
              <a:buSzPts val="2200"/>
              <a:buNone/>
            </a:pPr>
            <a:r>
              <a:rPr lang="it-IT" sz="2200">
                <a:solidFill>
                  <a:schemeClr val="lt1"/>
                </a:solidFill>
              </a:rPr>
              <a:t>2. </a:t>
            </a:r>
            <a:r>
              <a:rPr lang="it-IT" sz="2200" u="sng">
                <a:solidFill>
                  <a:schemeClr val="lt1"/>
                </a:solidFill>
              </a:rPr>
              <a:t>Sea of Japan coast:</a:t>
            </a:r>
            <a:r>
              <a:rPr b="1" lang="it-IT" sz="2200">
                <a:solidFill>
                  <a:schemeClr val="lt1"/>
                </a:solidFill>
              </a:rPr>
              <a:t> </a:t>
            </a:r>
            <a:r>
              <a:rPr lang="it-IT" sz="2200">
                <a:solidFill>
                  <a:schemeClr val="lt1"/>
                </a:solidFill>
              </a:rPr>
              <a:t>in winter there is a lot of snow; summers are cooler and less rainy.</a:t>
            </a:r>
            <a:endParaRPr/>
          </a:p>
          <a:p>
            <a:pPr indent="0" lvl="0" marL="0" rtl="0" algn="just">
              <a:lnSpc>
                <a:spcPct val="90000"/>
              </a:lnSpc>
              <a:spcBef>
                <a:spcPts val="1200"/>
              </a:spcBef>
              <a:spcAft>
                <a:spcPts val="0"/>
              </a:spcAft>
              <a:buClr>
                <a:schemeClr val="lt1"/>
              </a:buClr>
              <a:buSzPts val="2200"/>
              <a:buNone/>
            </a:pPr>
            <a:r>
              <a:rPr lang="it-IT" sz="2200">
                <a:solidFill>
                  <a:schemeClr val="lt1"/>
                </a:solidFill>
              </a:rPr>
              <a:t>3. </a:t>
            </a:r>
            <a:r>
              <a:rPr lang="it-IT" sz="2200" u="sng">
                <a:solidFill>
                  <a:schemeClr val="lt1"/>
                </a:solidFill>
              </a:rPr>
              <a:t>Pacific coast:</a:t>
            </a:r>
            <a:r>
              <a:rPr lang="it-IT" sz="2200">
                <a:solidFill>
                  <a:schemeClr val="lt1"/>
                </a:solidFill>
              </a:rPr>
              <a:t> there is a </a:t>
            </a:r>
            <a:r>
              <a:rPr b="1" lang="it-IT" sz="2200">
                <a:solidFill>
                  <a:schemeClr val="lt1"/>
                </a:solidFill>
              </a:rPr>
              <a:t>humid temperate climate </a:t>
            </a:r>
            <a:r>
              <a:rPr lang="it-IT" sz="2200">
                <a:solidFill>
                  <a:schemeClr val="lt1"/>
                </a:solidFill>
              </a:rPr>
              <a:t>with mild winters and hot summers with heavy rain.</a:t>
            </a:r>
            <a:endParaRPr/>
          </a:p>
          <a:p>
            <a:pPr indent="0" lvl="0" marL="0" rtl="0" algn="just">
              <a:lnSpc>
                <a:spcPct val="90000"/>
              </a:lnSpc>
              <a:spcBef>
                <a:spcPts val="1200"/>
              </a:spcBef>
              <a:spcAft>
                <a:spcPts val="0"/>
              </a:spcAft>
              <a:buClr>
                <a:schemeClr val="lt1"/>
              </a:buClr>
              <a:buSzPts val="2200"/>
              <a:buNone/>
            </a:pPr>
            <a:r>
              <a:rPr lang="it-IT" sz="2200">
                <a:solidFill>
                  <a:schemeClr val="lt1"/>
                </a:solidFill>
              </a:rPr>
              <a:t>4. </a:t>
            </a:r>
            <a:r>
              <a:rPr lang="it-IT" sz="2200" u="sng">
                <a:solidFill>
                  <a:schemeClr val="lt1"/>
                </a:solidFill>
              </a:rPr>
              <a:t>Central Highland:</a:t>
            </a:r>
            <a:r>
              <a:rPr lang="it-IT" sz="2200">
                <a:solidFill>
                  <a:schemeClr val="lt1"/>
                </a:solidFill>
              </a:rPr>
              <a:t> there is a </a:t>
            </a:r>
            <a:r>
              <a:rPr b="1" lang="it-IT" sz="2200">
                <a:solidFill>
                  <a:schemeClr val="lt1"/>
                </a:solidFill>
              </a:rPr>
              <a:t>humid continental climate</a:t>
            </a:r>
            <a:r>
              <a:rPr lang="it-IT" sz="2200">
                <a:solidFill>
                  <a:schemeClr val="lt1"/>
                </a:solidFill>
              </a:rPr>
              <a:t>, with large temperature differences between summer/winter, day/night. There are few precipitations, but in winter there is a lot of snow.</a:t>
            </a:r>
            <a:endParaRPr/>
          </a:p>
          <a:p>
            <a:pPr indent="0" lvl="0" marL="0" rtl="0" algn="just">
              <a:lnSpc>
                <a:spcPct val="90000"/>
              </a:lnSpc>
              <a:spcBef>
                <a:spcPts val="1200"/>
              </a:spcBef>
              <a:spcAft>
                <a:spcPts val="0"/>
              </a:spcAft>
              <a:buClr>
                <a:schemeClr val="lt1"/>
              </a:buClr>
              <a:buSzPts val="2200"/>
              <a:buNone/>
            </a:pPr>
            <a:r>
              <a:rPr lang="it-IT" sz="2200">
                <a:solidFill>
                  <a:schemeClr val="lt1"/>
                </a:solidFill>
              </a:rPr>
              <a:t>5. </a:t>
            </a:r>
            <a:r>
              <a:rPr lang="it-IT" sz="2200" u="sng">
                <a:solidFill>
                  <a:schemeClr val="lt1"/>
                </a:solidFill>
              </a:rPr>
              <a:t>Seto Inland Sea coast:</a:t>
            </a:r>
            <a:r>
              <a:rPr lang="it-IT" sz="2200">
                <a:solidFill>
                  <a:schemeClr val="lt1"/>
                </a:solidFill>
              </a:rPr>
              <a:t> the climate is mild all year (similar to the Mediterranean climate).</a:t>
            </a:r>
            <a:endParaRPr/>
          </a:p>
          <a:p>
            <a:pPr indent="0" lvl="0" marL="0" rtl="0" algn="just">
              <a:lnSpc>
                <a:spcPct val="90000"/>
              </a:lnSpc>
              <a:spcBef>
                <a:spcPts val="1200"/>
              </a:spcBef>
              <a:spcAft>
                <a:spcPts val="0"/>
              </a:spcAft>
              <a:buClr>
                <a:schemeClr val="lt1"/>
              </a:buClr>
              <a:buSzPts val="2200"/>
              <a:buNone/>
            </a:pPr>
            <a:r>
              <a:rPr lang="it-IT" sz="2200">
                <a:solidFill>
                  <a:schemeClr val="lt1"/>
                </a:solidFill>
              </a:rPr>
              <a:t>6. </a:t>
            </a:r>
            <a:r>
              <a:rPr lang="it-IT" sz="2200" u="sng">
                <a:solidFill>
                  <a:schemeClr val="lt1"/>
                </a:solidFill>
              </a:rPr>
              <a:t>Ryukyu Islands:</a:t>
            </a:r>
            <a:r>
              <a:rPr lang="it-IT" sz="2200">
                <a:solidFill>
                  <a:schemeClr val="lt1"/>
                </a:solidFill>
              </a:rPr>
              <a:t> there is a </a:t>
            </a:r>
            <a:r>
              <a:rPr b="1" lang="it-IT" sz="2200">
                <a:solidFill>
                  <a:schemeClr val="lt1"/>
                </a:solidFill>
              </a:rPr>
              <a:t>subtropical climate</a:t>
            </a:r>
            <a:r>
              <a:rPr lang="it-IT" sz="2200">
                <a:solidFill>
                  <a:schemeClr val="lt1"/>
                </a:solidFill>
              </a:rPr>
              <a:t>, with very hot summers and warm winters. During the typhoon season, there is a lot of rain.</a:t>
            </a:r>
            <a:endParaRPr/>
          </a:p>
        </p:txBody>
      </p:sp>
      <p:sp>
        <p:nvSpPr>
          <p:cNvPr id="234" name="Google Shape;234;p16"/>
          <p:cNvSpPr txBox="1"/>
          <p:nvPr/>
        </p:nvSpPr>
        <p:spPr>
          <a:xfrm>
            <a:off x="426720" y="539832"/>
            <a:ext cx="1133856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2800">
                <a:solidFill>
                  <a:schemeClr val="lt1"/>
                </a:solidFill>
                <a:latin typeface="Calibri"/>
                <a:ea typeface="Calibri"/>
                <a:cs typeface="Calibri"/>
                <a:sym typeface="Calibri"/>
              </a:rPr>
              <a:t>Read the text and colour the map in different colours (one for each climatic zone).</a:t>
            </a:r>
            <a:endParaRPr sz="2000">
              <a:solidFill>
                <a:schemeClr val="dk1"/>
              </a:solidFill>
              <a:latin typeface="Calibri"/>
              <a:ea typeface="Calibri"/>
              <a:cs typeface="Calibri"/>
              <a:sym typeface="Calibri"/>
            </a:endParaRPr>
          </a:p>
        </p:txBody>
      </p:sp>
      <p:sp>
        <p:nvSpPr>
          <p:cNvPr id="235" name="Google Shape;235;p16"/>
          <p:cNvSpPr txBox="1"/>
          <p:nvPr/>
        </p:nvSpPr>
        <p:spPr>
          <a:xfrm>
            <a:off x="6611815" y="0"/>
            <a:ext cx="55801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lt1"/>
                </a:solidFill>
                <a:latin typeface="Calibri"/>
                <a:ea typeface="Calibri"/>
                <a:cs typeface="Calibri"/>
                <a:sym typeface="Calibri"/>
              </a:rPr>
              <a:t>Text adapted from https://doyouknowjapan.com/climate/</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39" name="Shape 239"/>
        <p:cNvGrpSpPr/>
        <p:nvPr/>
      </p:nvGrpSpPr>
      <p:grpSpPr>
        <a:xfrm>
          <a:off x="0" y="0"/>
          <a:ext cx="0" cy="0"/>
          <a:chOff x="0" y="0"/>
          <a:chExt cx="0" cy="0"/>
        </a:xfrm>
      </p:grpSpPr>
      <p:sp>
        <p:nvSpPr>
          <p:cNvPr id="240" name="Google Shape;240;p17"/>
          <p:cNvSpPr txBox="1"/>
          <p:nvPr>
            <p:ph idx="2" type="body"/>
          </p:nvPr>
        </p:nvSpPr>
        <p:spPr>
          <a:xfrm>
            <a:off x="1064872" y="170117"/>
            <a:ext cx="3932237" cy="626454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b="1" lang="it-IT" sz="3200">
                <a:solidFill>
                  <a:schemeClr val="lt1"/>
                </a:solidFill>
              </a:rPr>
              <a:t>Legend</a:t>
            </a:r>
            <a:endParaRPr/>
          </a:p>
          <a:p>
            <a:pPr indent="0" lvl="0" marL="288000" rtl="0" algn="l">
              <a:lnSpc>
                <a:spcPct val="90000"/>
              </a:lnSpc>
              <a:spcBef>
                <a:spcPts val="2000"/>
              </a:spcBef>
              <a:spcAft>
                <a:spcPts val="0"/>
              </a:spcAft>
              <a:buClr>
                <a:srgbClr val="2E75B5"/>
              </a:buClr>
              <a:buSzPts val="2400"/>
              <a:buNone/>
            </a:pPr>
            <a:r>
              <a:rPr b="1" lang="it-IT" sz="2400">
                <a:solidFill>
                  <a:srgbClr val="2E75B5"/>
                </a:solidFill>
              </a:rPr>
              <a:t>North of Japan</a:t>
            </a:r>
            <a:endParaRPr/>
          </a:p>
          <a:p>
            <a:pPr indent="0" lvl="0" marL="288000" rtl="0" algn="l">
              <a:lnSpc>
                <a:spcPct val="90000"/>
              </a:lnSpc>
              <a:spcBef>
                <a:spcPts val="5800"/>
              </a:spcBef>
              <a:spcAft>
                <a:spcPts val="0"/>
              </a:spcAft>
              <a:buClr>
                <a:srgbClr val="CCFF66"/>
              </a:buClr>
              <a:buSzPts val="2400"/>
              <a:buNone/>
            </a:pPr>
            <a:r>
              <a:rPr b="1" lang="it-IT" sz="2400">
                <a:solidFill>
                  <a:srgbClr val="CCFF66"/>
                </a:solidFill>
              </a:rPr>
              <a:t>Sea of Japan coast</a:t>
            </a:r>
            <a:endParaRPr b="1" sz="2400">
              <a:solidFill>
                <a:srgbClr val="CCFF66"/>
              </a:solidFill>
            </a:endParaRPr>
          </a:p>
          <a:p>
            <a:pPr indent="0" lvl="0" marL="288000" rtl="0" algn="l">
              <a:lnSpc>
                <a:spcPct val="90000"/>
              </a:lnSpc>
              <a:spcBef>
                <a:spcPts val="5700"/>
              </a:spcBef>
              <a:spcAft>
                <a:spcPts val="0"/>
              </a:spcAft>
              <a:buClr>
                <a:srgbClr val="FFCC00"/>
              </a:buClr>
              <a:buSzPts val="2400"/>
              <a:buNone/>
            </a:pPr>
            <a:r>
              <a:rPr b="1" lang="it-IT" sz="2400">
                <a:solidFill>
                  <a:srgbClr val="FFCC00"/>
                </a:solidFill>
              </a:rPr>
              <a:t>Pacific coast</a:t>
            </a:r>
            <a:endParaRPr b="1" sz="2400">
              <a:solidFill>
                <a:srgbClr val="FFCC00"/>
              </a:solidFill>
            </a:endParaRPr>
          </a:p>
          <a:p>
            <a:pPr indent="0" lvl="0" marL="288000" rtl="0" algn="l">
              <a:lnSpc>
                <a:spcPct val="90000"/>
              </a:lnSpc>
              <a:spcBef>
                <a:spcPts val="4800"/>
              </a:spcBef>
              <a:spcAft>
                <a:spcPts val="0"/>
              </a:spcAft>
              <a:buClr>
                <a:srgbClr val="00B050"/>
              </a:buClr>
              <a:buSzPts val="2400"/>
              <a:buNone/>
            </a:pPr>
            <a:r>
              <a:rPr b="1" lang="it-IT" sz="2400">
                <a:solidFill>
                  <a:srgbClr val="00B050"/>
                </a:solidFill>
              </a:rPr>
              <a:t>Central Highland</a:t>
            </a:r>
            <a:endParaRPr b="1" sz="2400">
              <a:solidFill>
                <a:srgbClr val="00B050"/>
              </a:solidFill>
            </a:endParaRPr>
          </a:p>
          <a:p>
            <a:pPr indent="0" lvl="0" marL="288000" rtl="0" algn="l">
              <a:lnSpc>
                <a:spcPct val="90000"/>
              </a:lnSpc>
              <a:spcBef>
                <a:spcPts val="4800"/>
              </a:spcBef>
              <a:spcAft>
                <a:spcPts val="0"/>
              </a:spcAft>
              <a:buClr>
                <a:srgbClr val="CC0066"/>
              </a:buClr>
              <a:buSzPts val="2400"/>
              <a:buNone/>
            </a:pPr>
            <a:r>
              <a:rPr b="1" lang="it-IT" sz="2400">
                <a:solidFill>
                  <a:srgbClr val="CC0066"/>
                </a:solidFill>
              </a:rPr>
              <a:t>Seto Inland Sea coast</a:t>
            </a:r>
            <a:endParaRPr b="1" sz="2400">
              <a:solidFill>
                <a:srgbClr val="CC0066"/>
              </a:solidFill>
            </a:endParaRPr>
          </a:p>
          <a:p>
            <a:pPr indent="0" lvl="0" marL="288000" rtl="0" algn="l">
              <a:lnSpc>
                <a:spcPct val="90000"/>
              </a:lnSpc>
              <a:spcBef>
                <a:spcPts val="5000"/>
              </a:spcBef>
              <a:spcAft>
                <a:spcPts val="0"/>
              </a:spcAft>
              <a:buClr>
                <a:srgbClr val="FF0000"/>
              </a:buClr>
              <a:buSzPts val="2400"/>
              <a:buNone/>
            </a:pPr>
            <a:r>
              <a:rPr b="1" lang="it-IT" sz="2400">
                <a:solidFill>
                  <a:srgbClr val="FF0000"/>
                </a:solidFill>
              </a:rPr>
              <a:t>Ryukyu Islands</a:t>
            </a:r>
            <a:endParaRPr b="1" sz="2400">
              <a:solidFill>
                <a:srgbClr val="FF0000"/>
              </a:solidFill>
            </a:endParaRPr>
          </a:p>
        </p:txBody>
      </p:sp>
      <p:pic>
        <p:nvPicPr>
          <p:cNvPr descr="Tuffo con riempimento a tinta unita" id="241" name="Google Shape;241;p17"/>
          <p:cNvPicPr preferRelativeResize="0"/>
          <p:nvPr/>
        </p:nvPicPr>
        <p:blipFill rotWithShape="1">
          <a:blip r:embed="rId4">
            <a:alphaModFix/>
          </a:blip>
          <a:srcRect b="0" l="0" r="0" t="0"/>
          <a:stretch/>
        </p:blipFill>
        <p:spPr>
          <a:xfrm>
            <a:off x="400125" y="630472"/>
            <a:ext cx="914400" cy="914400"/>
          </a:xfrm>
          <a:prstGeom prst="rect">
            <a:avLst/>
          </a:prstGeom>
          <a:noFill/>
          <a:ln>
            <a:noFill/>
          </a:ln>
        </p:spPr>
      </p:pic>
      <p:pic>
        <p:nvPicPr>
          <p:cNvPr descr="Tuffo con riempimento a tinta unita" id="242" name="Google Shape;242;p17"/>
          <p:cNvPicPr preferRelativeResize="0"/>
          <p:nvPr/>
        </p:nvPicPr>
        <p:blipFill rotWithShape="1">
          <a:blip r:embed="rId5">
            <a:alphaModFix/>
          </a:blip>
          <a:srcRect b="0" l="0" r="0" t="0"/>
          <a:stretch/>
        </p:blipFill>
        <p:spPr>
          <a:xfrm rot="2648347">
            <a:off x="343705" y="1697384"/>
            <a:ext cx="914400" cy="914400"/>
          </a:xfrm>
          <a:prstGeom prst="rect">
            <a:avLst/>
          </a:prstGeom>
          <a:noFill/>
          <a:ln>
            <a:noFill/>
          </a:ln>
        </p:spPr>
      </p:pic>
      <p:pic>
        <p:nvPicPr>
          <p:cNvPr descr="Tuffo con riempimento a tinta unita" id="243" name="Google Shape;243;p17"/>
          <p:cNvPicPr preferRelativeResize="0"/>
          <p:nvPr/>
        </p:nvPicPr>
        <p:blipFill rotWithShape="1">
          <a:blip r:embed="rId6">
            <a:alphaModFix/>
          </a:blip>
          <a:srcRect b="0" l="0" r="0" t="0"/>
          <a:stretch/>
        </p:blipFill>
        <p:spPr>
          <a:xfrm rot="10800000">
            <a:off x="343705" y="2746801"/>
            <a:ext cx="914400" cy="914400"/>
          </a:xfrm>
          <a:prstGeom prst="rect">
            <a:avLst/>
          </a:prstGeom>
          <a:noFill/>
          <a:ln>
            <a:noFill/>
          </a:ln>
        </p:spPr>
      </p:pic>
      <p:pic>
        <p:nvPicPr>
          <p:cNvPr descr="Tuffo con riempimento a tinta unita" id="244" name="Google Shape;244;p17"/>
          <p:cNvPicPr preferRelativeResize="0"/>
          <p:nvPr/>
        </p:nvPicPr>
        <p:blipFill rotWithShape="1">
          <a:blip r:embed="rId7">
            <a:alphaModFix/>
          </a:blip>
          <a:srcRect b="0" l="0" r="0" t="0"/>
          <a:stretch/>
        </p:blipFill>
        <p:spPr>
          <a:xfrm rot="8050149">
            <a:off x="400124" y="3681850"/>
            <a:ext cx="914400" cy="914400"/>
          </a:xfrm>
          <a:prstGeom prst="rect">
            <a:avLst/>
          </a:prstGeom>
          <a:noFill/>
          <a:ln>
            <a:noFill/>
          </a:ln>
        </p:spPr>
      </p:pic>
      <p:pic>
        <p:nvPicPr>
          <p:cNvPr descr="Tuffo con riempimento a tinta unita" id="245" name="Google Shape;245;p17"/>
          <p:cNvPicPr preferRelativeResize="0"/>
          <p:nvPr/>
        </p:nvPicPr>
        <p:blipFill rotWithShape="1">
          <a:blip r:embed="rId8">
            <a:alphaModFix/>
          </a:blip>
          <a:srcRect b="0" l="0" r="0" t="0"/>
          <a:stretch/>
        </p:blipFill>
        <p:spPr>
          <a:xfrm rot="-1898139">
            <a:off x="426329" y="4613124"/>
            <a:ext cx="914400" cy="914400"/>
          </a:xfrm>
          <a:prstGeom prst="rect">
            <a:avLst/>
          </a:prstGeom>
          <a:noFill/>
          <a:ln>
            <a:noFill/>
          </a:ln>
        </p:spPr>
      </p:pic>
      <p:pic>
        <p:nvPicPr>
          <p:cNvPr descr="Tuffo con riempimento a tinta unita" id="246" name="Google Shape;246;p17"/>
          <p:cNvPicPr preferRelativeResize="0"/>
          <p:nvPr/>
        </p:nvPicPr>
        <p:blipFill rotWithShape="1">
          <a:blip r:embed="rId9">
            <a:alphaModFix/>
          </a:blip>
          <a:srcRect b="0" l="0" r="0" t="0"/>
          <a:stretch/>
        </p:blipFill>
        <p:spPr>
          <a:xfrm>
            <a:off x="426329" y="5597045"/>
            <a:ext cx="914400" cy="914400"/>
          </a:xfrm>
          <a:prstGeom prst="rect">
            <a:avLst/>
          </a:prstGeom>
          <a:noFill/>
          <a:ln>
            <a:noFill/>
          </a:ln>
        </p:spPr>
      </p:pic>
      <p:pic>
        <p:nvPicPr>
          <p:cNvPr descr="Immagine che contiene mappa&#10;&#10;Descrizione generata automaticamente" id="247" name="Google Shape;247;p17">
            <a:hlinkClick r:id="rId10"/>
          </p:cNvPr>
          <p:cNvPicPr preferRelativeResize="0"/>
          <p:nvPr>
            <p:ph idx="1" type="body"/>
          </p:nvPr>
        </p:nvPicPr>
        <p:blipFill rotWithShape="1">
          <a:blip r:embed="rId11">
            <a:alphaModFix/>
          </a:blip>
          <a:srcRect b="0" l="0" r="0" t="0"/>
          <a:stretch/>
        </p:blipFill>
        <p:spPr>
          <a:xfrm>
            <a:off x="5386144" y="197924"/>
            <a:ext cx="6462151" cy="64621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51" name="Shape 251"/>
        <p:cNvGrpSpPr/>
        <p:nvPr/>
      </p:nvGrpSpPr>
      <p:grpSpPr>
        <a:xfrm>
          <a:off x="0" y="0"/>
          <a:ext cx="0" cy="0"/>
          <a:chOff x="0" y="0"/>
          <a:chExt cx="0" cy="0"/>
        </a:xfrm>
      </p:grpSpPr>
      <p:sp>
        <p:nvSpPr>
          <p:cNvPr id="252" name="Google Shape;252;p18"/>
          <p:cNvSpPr txBox="1"/>
          <p:nvPr>
            <p:ph type="title"/>
          </p:nvPr>
        </p:nvSpPr>
        <p:spPr>
          <a:xfrm>
            <a:off x="4194900" y="0"/>
            <a:ext cx="3802200" cy="115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Architects Daughter"/>
              <a:buNone/>
            </a:pPr>
            <a:r>
              <a:rPr b="1" lang="it-IT" sz="6600">
                <a:solidFill>
                  <a:schemeClr val="lt1"/>
                </a:solidFill>
                <a:latin typeface="Architects Daughter"/>
                <a:ea typeface="Architects Daughter"/>
                <a:cs typeface="Architects Daughter"/>
                <a:sym typeface="Architects Daughter"/>
              </a:rPr>
              <a:t>Economy</a:t>
            </a:r>
            <a:endParaRPr/>
          </a:p>
        </p:txBody>
      </p:sp>
      <p:sp>
        <p:nvSpPr>
          <p:cNvPr id="253" name="Google Shape;253;p18"/>
          <p:cNvSpPr txBox="1"/>
          <p:nvPr/>
        </p:nvSpPr>
        <p:spPr>
          <a:xfrm>
            <a:off x="4750190" y="1159494"/>
            <a:ext cx="26916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2800">
                <a:solidFill>
                  <a:schemeClr val="lt1"/>
                </a:solidFill>
                <a:latin typeface="Calibri"/>
                <a:ea typeface="Calibri"/>
                <a:cs typeface="Calibri"/>
                <a:sym typeface="Calibri"/>
              </a:rPr>
              <a:t>Before reading…</a:t>
            </a:r>
            <a:endParaRPr sz="2000">
              <a:solidFill>
                <a:schemeClr val="dk1"/>
              </a:solidFill>
              <a:latin typeface="Calibri"/>
              <a:ea typeface="Calibri"/>
              <a:cs typeface="Calibri"/>
              <a:sym typeface="Calibri"/>
            </a:endParaRPr>
          </a:p>
        </p:txBody>
      </p:sp>
      <p:sp>
        <p:nvSpPr>
          <p:cNvPr id="254" name="Google Shape;254;p18"/>
          <p:cNvSpPr/>
          <p:nvPr/>
        </p:nvSpPr>
        <p:spPr>
          <a:xfrm>
            <a:off x="2227384" y="2039816"/>
            <a:ext cx="7737231" cy="4557932"/>
          </a:xfrm>
          <a:custGeom>
            <a:rect b="b" l="l" r="r" t="t"/>
            <a:pathLst>
              <a:path extrusionOk="0" fill="none" h="4557932" w="7737231">
                <a:moveTo>
                  <a:pt x="0" y="0"/>
                </a:moveTo>
                <a:cubicBezTo>
                  <a:pt x="157030" y="-18265"/>
                  <a:pt x="259225" y="32854"/>
                  <a:pt x="363055" y="0"/>
                </a:cubicBezTo>
                <a:cubicBezTo>
                  <a:pt x="466885" y="-32854"/>
                  <a:pt x="695266" y="3831"/>
                  <a:pt x="803482" y="0"/>
                </a:cubicBezTo>
                <a:cubicBezTo>
                  <a:pt x="911698" y="-3831"/>
                  <a:pt x="1249499" y="61770"/>
                  <a:pt x="1476026" y="0"/>
                </a:cubicBezTo>
                <a:cubicBezTo>
                  <a:pt x="1702553" y="-61770"/>
                  <a:pt x="1715107" y="18501"/>
                  <a:pt x="1839080" y="0"/>
                </a:cubicBezTo>
                <a:cubicBezTo>
                  <a:pt x="1963053" y="-18501"/>
                  <a:pt x="2129582" y="17393"/>
                  <a:pt x="2279507" y="0"/>
                </a:cubicBezTo>
                <a:cubicBezTo>
                  <a:pt x="2429432" y="-17393"/>
                  <a:pt x="2657484" y="75643"/>
                  <a:pt x="2952051" y="0"/>
                </a:cubicBezTo>
                <a:cubicBezTo>
                  <a:pt x="3246618" y="-75643"/>
                  <a:pt x="3241702" y="2049"/>
                  <a:pt x="3315106" y="0"/>
                </a:cubicBezTo>
                <a:cubicBezTo>
                  <a:pt x="3388510" y="-2049"/>
                  <a:pt x="3759680" y="56508"/>
                  <a:pt x="3987650" y="0"/>
                </a:cubicBezTo>
                <a:cubicBezTo>
                  <a:pt x="4215620" y="-56508"/>
                  <a:pt x="4460414" y="41980"/>
                  <a:pt x="4582821" y="0"/>
                </a:cubicBezTo>
                <a:cubicBezTo>
                  <a:pt x="4705228" y="-41980"/>
                  <a:pt x="5049610" y="72433"/>
                  <a:pt x="5255365" y="0"/>
                </a:cubicBezTo>
                <a:cubicBezTo>
                  <a:pt x="5461120" y="-72433"/>
                  <a:pt x="5525064" y="8767"/>
                  <a:pt x="5618420" y="0"/>
                </a:cubicBezTo>
                <a:cubicBezTo>
                  <a:pt x="5711776" y="-8767"/>
                  <a:pt x="5961520" y="22286"/>
                  <a:pt x="6058847" y="0"/>
                </a:cubicBezTo>
                <a:cubicBezTo>
                  <a:pt x="6156174" y="-22286"/>
                  <a:pt x="6506620" y="42100"/>
                  <a:pt x="6808763" y="0"/>
                </a:cubicBezTo>
                <a:cubicBezTo>
                  <a:pt x="7110906" y="-42100"/>
                  <a:pt x="7487221" y="97241"/>
                  <a:pt x="7737231" y="0"/>
                </a:cubicBezTo>
                <a:cubicBezTo>
                  <a:pt x="7803028" y="246266"/>
                  <a:pt x="7677071" y="453091"/>
                  <a:pt x="7737231" y="660900"/>
                </a:cubicBezTo>
                <a:cubicBezTo>
                  <a:pt x="7797391" y="868709"/>
                  <a:pt x="7723681" y="923097"/>
                  <a:pt x="7737231" y="1139483"/>
                </a:cubicBezTo>
                <a:cubicBezTo>
                  <a:pt x="7750781" y="1355869"/>
                  <a:pt x="7715114" y="1571915"/>
                  <a:pt x="7737231" y="1709225"/>
                </a:cubicBezTo>
                <a:cubicBezTo>
                  <a:pt x="7759348" y="1846535"/>
                  <a:pt x="7731279" y="2074711"/>
                  <a:pt x="7737231" y="2324545"/>
                </a:cubicBezTo>
                <a:cubicBezTo>
                  <a:pt x="7743183" y="2574379"/>
                  <a:pt x="7690071" y="2660051"/>
                  <a:pt x="7737231" y="2848708"/>
                </a:cubicBezTo>
                <a:cubicBezTo>
                  <a:pt x="7784391" y="3037365"/>
                  <a:pt x="7702715" y="3229897"/>
                  <a:pt x="7737231" y="3327290"/>
                </a:cubicBezTo>
                <a:cubicBezTo>
                  <a:pt x="7771747" y="3424683"/>
                  <a:pt x="7716610" y="3576686"/>
                  <a:pt x="7737231" y="3760294"/>
                </a:cubicBezTo>
                <a:cubicBezTo>
                  <a:pt x="7757852" y="3943902"/>
                  <a:pt x="7710345" y="4299359"/>
                  <a:pt x="7737231" y="4557932"/>
                </a:cubicBezTo>
                <a:cubicBezTo>
                  <a:pt x="7529620" y="4597387"/>
                  <a:pt x="7392936" y="4542650"/>
                  <a:pt x="7296804" y="4557932"/>
                </a:cubicBezTo>
                <a:cubicBezTo>
                  <a:pt x="7200672" y="4573214"/>
                  <a:pt x="6970867" y="4518189"/>
                  <a:pt x="6856377" y="4557932"/>
                </a:cubicBezTo>
                <a:cubicBezTo>
                  <a:pt x="6741887" y="4597675"/>
                  <a:pt x="6512519" y="4551877"/>
                  <a:pt x="6338578" y="4557932"/>
                </a:cubicBezTo>
                <a:cubicBezTo>
                  <a:pt x="6164637" y="4563987"/>
                  <a:pt x="6025851" y="4546354"/>
                  <a:pt x="5820778" y="4557932"/>
                </a:cubicBezTo>
                <a:cubicBezTo>
                  <a:pt x="5615705" y="4569510"/>
                  <a:pt x="5579330" y="4549476"/>
                  <a:pt x="5380351" y="4557932"/>
                </a:cubicBezTo>
                <a:cubicBezTo>
                  <a:pt x="5181372" y="4566388"/>
                  <a:pt x="4881500" y="4497868"/>
                  <a:pt x="4630435" y="4557932"/>
                </a:cubicBezTo>
                <a:cubicBezTo>
                  <a:pt x="4379370" y="4617996"/>
                  <a:pt x="4360970" y="4525974"/>
                  <a:pt x="4190008" y="4557932"/>
                </a:cubicBezTo>
                <a:cubicBezTo>
                  <a:pt x="4019046" y="4589890"/>
                  <a:pt x="3850740" y="4500287"/>
                  <a:pt x="3672209" y="4557932"/>
                </a:cubicBezTo>
                <a:cubicBezTo>
                  <a:pt x="3493678" y="4615577"/>
                  <a:pt x="3325938" y="4534175"/>
                  <a:pt x="2999665" y="4557932"/>
                </a:cubicBezTo>
                <a:cubicBezTo>
                  <a:pt x="2673392" y="4581689"/>
                  <a:pt x="2497958" y="4485101"/>
                  <a:pt x="2249749" y="4557932"/>
                </a:cubicBezTo>
                <a:cubicBezTo>
                  <a:pt x="2001540" y="4630763"/>
                  <a:pt x="1985046" y="4517017"/>
                  <a:pt x="1731949" y="4557932"/>
                </a:cubicBezTo>
                <a:cubicBezTo>
                  <a:pt x="1478852" y="4598847"/>
                  <a:pt x="1507456" y="4532773"/>
                  <a:pt x="1368895" y="4557932"/>
                </a:cubicBezTo>
                <a:cubicBezTo>
                  <a:pt x="1230334" y="4583091"/>
                  <a:pt x="978205" y="4499444"/>
                  <a:pt x="773723" y="4557932"/>
                </a:cubicBezTo>
                <a:cubicBezTo>
                  <a:pt x="569241" y="4616420"/>
                  <a:pt x="281603" y="4548085"/>
                  <a:pt x="0" y="4557932"/>
                </a:cubicBezTo>
                <a:cubicBezTo>
                  <a:pt x="-36004" y="4333072"/>
                  <a:pt x="54386" y="4243704"/>
                  <a:pt x="0" y="4079349"/>
                </a:cubicBezTo>
                <a:cubicBezTo>
                  <a:pt x="-54386" y="3914994"/>
                  <a:pt x="37204" y="3668488"/>
                  <a:pt x="0" y="3509608"/>
                </a:cubicBezTo>
                <a:cubicBezTo>
                  <a:pt x="-37204" y="3350728"/>
                  <a:pt x="2237" y="3269289"/>
                  <a:pt x="0" y="3031025"/>
                </a:cubicBezTo>
                <a:cubicBezTo>
                  <a:pt x="-2237" y="2792761"/>
                  <a:pt x="55820" y="2596534"/>
                  <a:pt x="0" y="2461283"/>
                </a:cubicBezTo>
                <a:cubicBezTo>
                  <a:pt x="-55820" y="2326032"/>
                  <a:pt x="26059" y="2208918"/>
                  <a:pt x="0" y="2028280"/>
                </a:cubicBezTo>
                <a:cubicBezTo>
                  <a:pt x="-26059" y="1847642"/>
                  <a:pt x="43109" y="1714718"/>
                  <a:pt x="0" y="1504118"/>
                </a:cubicBezTo>
                <a:cubicBezTo>
                  <a:pt x="-43109" y="1293518"/>
                  <a:pt x="64508" y="1115147"/>
                  <a:pt x="0" y="934376"/>
                </a:cubicBezTo>
                <a:cubicBezTo>
                  <a:pt x="-64508" y="753605"/>
                  <a:pt x="109857" y="187953"/>
                  <a:pt x="0" y="0"/>
                </a:cubicBezTo>
                <a:close/>
              </a:path>
              <a:path extrusionOk="0" h="4557932" w="7737231">
                <a:moveTo>
                  <a:pt x="0" y="0"/>
                </a:moveTo>
                <a:cubicBezTo>
                  <a:pt x="260919" y="-50715"/>
                  <a:pt x="412881" y="60545"/>
                  <a:pt x="595172" y="0"/>
                </a:cubicBezTo>
                <a:cubicBezTo>
                  <a:pt x="777463" y="-60545"/>
                  <a:pt x="1001151" y="44623"/>
                  <a:pt x="1267716" y="0"/>
                </a:cubicBezTo>
                <a:cubicBezTo>
                  <a:pt x="1534281" y="-44623"/>
                  <a:pt x="1533208" y="11759"/>
                  <a:pt x="1708143" y="0"/>
                </a:cubicBezTo>
                <a:cubicBezTo>
                  <a:pt x="1883078" y="-11759"/>
                  <a:pt x="2083868" y="17980"/>
                  <a:pt x="2303314" y="0"/>
                </a:cubicBezTo>
                <a:cubicBezTo>
                  <a:pt x="2522760" y="-17980"/>
                  <a:pt x="2855421" y="83734"/>
                  <a:pt x="3053230" y="0"/>
                </a:cubicBezTo>
                <a:cubicBezTo>
                  <a:pt x="3251039" y="-83734"/>
                  <a:pt x="3439569" y="26976"/>
                  <a:pt x="3725774" y="0"/>
                </a:cubicBezTo>
                <a:cubicBezTo>
                  <a:pt x="4011979" y="-26976"/>
                  <a:pt x="4131134" y="35832"/>
                  <a:pt x="4243574" y="0"/>
                </a:cubicBezTo>
                <a:cubicBezTo>
                  <a:pt x="4356014" y="-35832"/>
                  <a:pt x="4590509" y="15614"/>
                  <a:pt x="4761373" y="0"/>
                </a:cubicBezTo>
                <a:cubicBezTo>
                  <a:pt x="4932237" y="-15614"/>
                  <a:pt x="5148479" y="43178"/>
                  <a:pt x="5433917" y="0"/>
                </a:cubicBezTo>
                <a:cubicBezTo>
                  <a:pt x="5719355" y="-43178"/>
                  <a:pt x="5647609" y="41765"/>
                  <a:pt x="5796972" y="0"/>
                </a:cubicBezTo>
                <a:cubicBezTo>
                  <a:pt x="5946335" y="-41765"/>
                  <a:pt x="6080468" y="42460"/>
                  <a:pt x="6314771" y="0"/>
                </a:cubicBezTo>
                <a:cubicBezTo>
                  <a:pt x="6549074" y="-42460"/>
                  <a:pt x="6628452" y="44491"/>
                  <a:pt x="6755198" y="0"/>
                </a:cubicBezTo>
                <a:cubicBezTo>
                  <a:pt x="6881944" y="-44491"/>
                  <a:pt x="7364826" y="45981"/>
                  <a:pt x="7737231" y="0"/>
                </a:cubicBezTo>
                <a:cubicBezTo>
                  <a:pt x="7795329" y="297289"/>
                  <a:pt x="7692334" y="373011"/>
                  <a:pt x="7737231" y="615321"/>
                </a:cubicBezTo>
                <a:cubicBezTo>
                  <a:pt x="7782128" y="857631"/>
                  <a:pt x="7728561" y="955940"/>
                  <a:pt x="7737231" y="1093904"/>
                </a:cubicBezTo>
                <a:cubicBezTo>
                  <a:pt x="7745901" y="1231868"/>
                  <a:pt x="7728493" y="1402184"/>
                  <a:pt x="7737231" y="1526907"/>
                </a:cubicBezTo>
                <a:cubicBezTo>
                  <a:pt x="7745969" y="1651630"/>
                  <a:pt x="7716615" y="1842451"/>
                  <a:pt x="7737231" y="2051069"/>
                </a:cubicBezTo>
                <a:cubicBezTo>
                  <a:pt x="7757847" y="2259687"/>
                  <a:pt x="7674609" y="2387832"/>
                  <a:pt x="7737231" y="2620811"/>
                </a:cubicBezTo>
                <a:cubicBezTo>
                  <a:pt x="7799853" y="2853790"/>
                  <a:pt x="7681566" y="2951679"/>
                  <a:pt x="7737231" y="3144973"/>
                </a:cubicBezTo>
                <a:cubicBezTo>
                  <a:pt x="7792896" y="3338267"/>
                  <a:pt x="7688952" y="3490635"/>
                  <a:pt x="7737231" y="3577977"/>
                </a:cubicBezTo>
                <a:cubicBezTo>
                  <a:pt x="7785510" y="3665319"/>
                  <a:pt x="7720860" y="3893145"/>
                  <a:pt x="7737231" y="4010980"/>
                </a:cubicBezTo>
                <a:cubicBezTo>
                  <a:pt x="7753602" y="4128815"/>
                  <a:pt x="7717083" y="4343878"/>
                  <a:pt x="7737231" y="4557932"/>
                </a:cubicBezTo>
                <a:cubicBezTo>
                  <a:pt x="7451774" y="4610656"/>
                  <a:pt x="7234732" y="4488503"/>
                  <a:pt x="7064687" y="4557932"/>
                </a:cubicBezTo>
                <a:cubicBezTo>
                  <a:pt x="6894642" y="4627361"/>
                  <a:pt x="6702057" y="4501320"/>
                  <a:pt x="6469515" y="4557932"/>
                </a:cubicBezTo>
                <a:cubicBezTo>
                  <a:pt x="6236973" y="4614544"/>
                  <a:pt x="5959263" y="4532683"/>
                  <a:pt x="5796972" y="4557932"/>
                </a:cubicBezTo>
                <a:cubicBezTo>
                  <a:pt x="5634681" y="4583181"/>
                  <a:pt x="5400453" y="4501951"/>
                  <a:pt x="5279172" y="4557932"/>
                </a:cubicBezTo>
                <a:cubicBezTo>
                  <a:pt x="5157891" y="4613913"/>
                  <a:pt x="4886144" y="4489964"/>
                  <a:pt x="4684001" y="4557932"/>
                </a:cubicBezTo>
                <a:cubicBezTo>
                  <a:pt x="4481858" y="4625900"/>
                  <a:pt x="4281798" y="4471808"/>
                  <a:pt x="3934084" y="4557932"/>
                </a:cubicBezTo>
                <a:cubicBezTo>
                  <a:pt x="3586370" y="4644056"/>
                  <a:pt x="3749116" y="4532181"/>
                  <a:pt x="3571030" y="4557932"/>
                </a:cubicBezTo>
                <a:cubicBezTo>
                  <a:pt x="3392944" y="4583683"/>
                  <a:pt x="3281407" y="4554763"/>
                  <a:pt x="3207975" y="4557932"/>
                </a:cubicBezTo>
                <a:cubicBezTo>
                  <a:pt x="3134543" y="4561101"/>
                  <a:pt x="2931444" y="4505704"/>
                  <a:pt x="2690176" y="4557932"/>
                </a:cubicBezTo>
                <a:cubicBezTo>
                  <a:pt x="2448908" y="4610160"/>
                  <a:pt x="2436024" y="4517215"/>
                  <a:pt x="2249749" y="4557932"/>
                </a:cubicBezTo>
                <a:cubicBezTo>
                  <a:pt x="2063474" y="4598649"/>
                  <a:pt x="2035093" y="4535939"/>
                  <a:pt x="1886694" y="4557932"/>
                </a:cubicBezTo>
                <a:cubicBezTo>
                  <a:pt x="1738295" y="4579925"/>
                  <a:pt x="1472619" y="4526128"/>
                  <a:pt x="1368895" y="4557932"/>
                </a:cubicBezTo>
                <a:cubicBezTo>
                  <a:pt x="1265171" y="4589736"/>
                  <a:pt x="1055918" y="4531553"/>
                  <a:pt x="928468" y="4557932"/>
                </a:cubicBezTo>
                <a:cubicBezTo>
                  <a:pt x="801018" y="4584311"/>
                  <a:pt x="710385" y="4548713"/>
                  <a:pt x="565413" y="4557932"/>
                </a:cubicBezTo>
                <a:cubicBezTo>
                  <a:pt x="420441" y="4567151"/>
                  <a:pt x="258525" y="4513980"/>
                  <a:pt x="0" y="4557932"/>
                </a:cubicBezTo>
                <a:cubicBezTo>
                  <a:pt x="-15624" y="4325683"/>
                  <a:pt x="48879" y="4080790"/>
                  <a:pt x="0" y="3897032"/>
                </a:cubicBezTo>
                <a:cubicBezTo>
                  <a:pt x="-48879" y="3713274"/>
                  <a:pt x="20883" y="3600920"/>
                  <a:pt x="0" y="3327290"/>
                </a:cubicBezTo>
                <a:cubicBezTo>
                  <a:pt x="-20883" y="3053660"/>
                  <a:pt x="35242" y="2883288"/>
                  <a:pt x="0" y="2711970"/>
                </a:cubicBezTo>
                <a:cubicBezTo>
                  <a:pt x="-35242" y="2540652"/>
                  <a:pt x="62977" y="2320623"/>
                  <a:pt x="0" y="2096649"/>
                </a:cubicBezTo>
                <a:cubicBezTo>
                  <a:pt x="-62977" y="1872675"/>
                  <a:pt x="54699" y="1707756"/>
                  <a:pt x="0" y="1572487"/>
                </a:cubicBezTo>
                <a:cubicBezTo>
                  <a:pt x="-54699" y="1437218"/>
                  <a:pt x="26278" y="1172638"/>
                  <a:pt x="0" y="1002745"/>
                </a:cubicBezTo>
                <a:cubicBezTo>
                  <a:pt x="-26278" y="832852"/>
                  <a:pt x="29853" y="335560"/>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180000" marR="0" rtl="0" algn="ctr">
              <a:lnSpc>
                <a:spcPct val="150000"/>
              </a:lnSpc>
              <a:spcBef>
                <a:spcPts val="0"/>
              </a:spcBef>
              <a:spcAft>
                <a:spcPts val="0"/>
              </a:spcAft>
              <a:buNone/>
            </a:pPr>
            <a:r>
              <a:rPr b="1" lang="it-IT" sz="2400">
                <a:solidFill>
                  <a:schemeClr val="dk1"/>
                </a:solidFill>
                <a:latin typeface="Calibri"/>
                <a:ea typeface="Calibri"/>
                <a:cs typeface="Calibri"/>
                <a:sym typeface="Calibri"/>
              </a:rPr>
              <a:t>The words you need:</a:t>
            </a:r>
            <a:endParaRPr/>
          </a:p>
          <a:p>
            <a:pPr indent="0" lvl="0" marL="180000" marR="0" rtl="0" algn="l">
              <a:lnSpc>
                <a:spcPct val="150000"/>
              </a:lnSpc>
              <a:spcBef>
                <a:spcPts val="0"/>
              </a:spcBef>
              <a:spcAft>
                <a:spcPts val="0"/>
              </a:spcAft>
              <a:buNone/>
            </a:pPr>
            <a:r>
              <a:rPr lang="it-IT" sz="2200">
                <a:solidFill>
                  <a:schemeClr val="dk1"/>
                </a:solidFill>
                <a:latin typeface="Calibri"/>
                <a:ea typeface="Calibri"/>
                <a:cs typeface="Calibri"/>
                <a:sym typeface="Calibri"/>
              </a:rPr>
              <a:t>suitable = good for		clam = </a:t>
            </a:r>
            <a:r>
              <a:rPr i="1" lang="it-IT" sz="2200">
                <a:solidFill>
                  <a:schemeClr val="dk1"/>
                </a:solidFill>
                <a:latin typeface="Calibri"/>
                <a:ea typeface="Calibri"/>
                <a:cs typeface="Calibri"/>
                <a:sym typeface="Calibri"/>
              </a:rPr>
              <a:t>vongola</a:t>
            </a:r>
            <a:endParaRPr sz="2200">
              <a:solidFill>
                <a:schemeClr val="dk1"/>
              </a:solidFill>
              <a:latin typeface="Calibri"/>
              <a:ea typeface="Calibri"/>
              <a:cs typeface="Calibri"/>
              <a:sym typeface="Calibri"/>
            </a:endParaRPr>
          </a:p>
          <a:p>
            <a:pPr indent="0" lvl="0" marL="180000" marR="0" rtl="0" algn="l">
              <a:lnSpc>
                <a:spcPct val="150000"/>
              </a:lnSpc>
              <a:spcBef>
                <a:spcPts val="0"/>
              </a:spcBef>
              <a:spcAft>
                <a:spcPts val="0"/>
              </a:spcAft>
              <a:buNone/>
            </a:pPr>
            <a:r>
              <a:rPr lang="it-IT" sz="2200">
                <a:solidFill>
                  <a:schemeClr val="dk1"/>
                </a:solidFill>
                <a:latin typeface="Calibri"/>
                <a:ea typeface="Calibri"/>
                <a:cs typeface="Calibri"/>
                <a:sym typeface="Calibri"/>
              </a:rPr>
              <a:t>rise = </a:t>
            </a:r>
            <a:r>
              <a:rPr i="1" lang="it-IT" sz="2200">
                <a:solidFill>
                  <a:schemeClr val="dk1"/>
                </a:solidFill>
                <a:latin typeface="Calibri"/>
                <a:ea typeface="Calibri"/>
                <a:cs typeface="Calibri"/>
                <a:sym typeface="Calibri"/>
              </a:rPr>
              <a:t>riso					</a:t>
            </a:r>
            <a:r>
              <a:rPr lang="it-IT" sz="2200">
                <a:solidFill>
                  <a:schemeClr val="dk1"/>
                </a:solidFill>
                <a:latin typeface="Calibri"/>
                <a:ea typeface="Calibri"/>
                <a:cs typeface="Calibri"/>
                <a:sym typeface="Calibri"/>
              </a:rPr>
              <a:t>eel = </a:t>
            </a:r>
            <a:r>
              <a:rPr i="1" lang="it-IT" sz="2200">
                <a:solidFill>
                  <a:schemeClr val="dk1"/>
                </a:solidFill>
                <a:latin typeface="Calibri"/>
                <a:ea typeface="Calibri"/>
                <a:cs typeface="Calibri"/>
                <a:sym typeface="Calibri"/>
              </a:rPr>
              <a:t>anguilla</a:t>
            </a:r>
            <a:endParaRPr sz="2200">
              <a:solidFill>
                <a:schemeClr val="dk1"/>
              </a:solidFill>
              <a:latin typeface="Calibri"/>
              <a:ea typeface="Calibri"/>
              <a:cs typeface="Calibri"/>
              <a:sym typeface="Calibri"/>
            </a:endParaRPr>
          </a:p>
          <a:p>
            <a:pPr indent="0" lvl="0" marL="180000" marR="0" rtl="0" algn="l">
              <a:lnSpc>
                <a:spcPct val="150000"/>
              </a:lnSpc>
              <a:spcBef>
                <a:spcPts val="0"/>
              </a:spcBef>
              <a:spcAft>
                <a:spcPts val="0"/>
              </a:spcAft>
              <a:buNone/>
            </a:pPr>
            <a:r>
              <a:rPr lang="it-IT" sz="2200">
                <a:solidFill>
                  <a:schemeClr val="dk1"/>
                </a:solidFill>
                <a:latin typeface="Calibri"/>
                <a:ea typeface="Calibri"/>
                <a:cs typeface="Calibri"/>
                <a:sym typeface="Calibri"/>
              </a:rPr>
              <a:t>wheat = </a:t>
            </a:r>
            <a:r>
              <a:rPr i="1" lang="it-IT" sz="2200">
                <a:solidFill>
                  <a:schemeClr val="dk1"/>
                </a:solidFill>
                <a:latin typeface="Calibri"/>
                <a:ea typeface="Calibri"/>
                <a:cs typeface="Calibri"/>
                <a:sym typeface="Calibri"/>
              </a:rPr>
              <a:t>grano				</a:t>
            </a:r>
            <a:r>
              <a:rPr lang="it-IT" sz="2200">
                <a:solidFill>
                  <a:schemeClr val="dk1"/>
                </a:solidFill>
                <a:latin typeface="Calibri"/>
                <a:ea typeface="Calibri"/>
                <a:cs typeface="Calibri"/>
                <a:sym typeface="Calibri"/>
              </a:rPr>
              <a:t>goods =</a:t>
            </a:r>
            <a:r>
              <a:rPr i="1" lang="it-IT" sz="2200">
                <a:solidFill>
                  <a:schemeClr val="dk1"/>
                </a:solidFill>
                <a:latin typeface="Calibri"/>
                <a:ea typeface="Calibri"/>
                <a:cs typeface="Calibri"/>
                <a:sym typeface="Calibri"/>
              </a:rPr>
              <a:t> beni, merci</a:t>
            </a:r>
            <a:endParaRPr/>
          </a:p>
          <a:p>
            <a:pPr indent="0" lvl="0" marL="180000" marR="0" rtl="0" algn="l">
              <a:lnSpc>
                <a:spcPct val="150000"/>
              </a:lnSpc>
              <a:spcBef>
                <a:spcPts val="0"/>
              </a:spcBef>
              <a:spcAft>
                <a:spcPts val="0"/>
              </a:spcAft>
              <a:buNone/>
            </a:pPr>
            <a:r>
              <a:rPr lang="it-IT" sz="2200">
                <a:solidFill>
                  <a:schemeClr val="dk1"/>
                </a:solidFill>
                <a:latin typeface="Calibri"/>
                <a:ea typeface="Calibri"/>
                <a:cs typeface="Calibri"/>
                <a:sym typeface="Calibri"/>
              </a:rPr>
              <a:t>fleet = </a:t>
            </a:r>
            <a:r>
              <a:rPr i="1" lang="it-IT" sz="2200">
                <a:solidFill>
                  <a:schemeClr val="dk1"/>
                </a:solidFill>
                <a:latin typeface="Calibri"/>
                <a:ea typeface="Calibri"/>
                <a:cs typeface="Calibri"/>
                <a:sym typeface="Calibri"/>
              </a:rPr>
              <a:t>flotta				</a:t>
            </a:r>
            <a:r>
              <a:rPr lang="it-IT" sz="2200">
                <a:solidFill>
                  <a:schemeClr val="dk1"/>
                </a:solidFill>
                <a:latin typeface="Calibri"/>
                <a:ea typeface="Calibri"/>
                <a:cs typeface="Calibri"/>
                <a:sym typeface="Calibri"/>
              </a:rPr>
              <a:t>insurance = </a:t>
            </a:r>
            <a:r>
              <a:rPr i="1" lang="it-IT" sz="2200">
                <a:solidFill>
                  <a:schemeClr val="dk1"/>
                </a:solidFill>
                <a:latin typeface="Calibri"/>
                <a:ea typeface="Calibri"/>
                <a:cs typeface="Calibri"/>
                <a:sym typeface="Calibri"/>
              </a:rPr>
              <a:t>assicurazione</a:t>
            </a:r>
            <a:endParaRPr/>
          </a:p>
          <a:p>
            <a:pPr indent="0" lvl="0" marL="180000" marR="0" rtl="0" algn="l">
              <a:lnSpc>
                <a:spcPct val="150000"/>
              </a:lnSpc>
              <a:spcBef>
                <a:spcPts val="0"/>
              </a:spcBef>
              <a:spcAft>
                <a:spcPts val="0"/>
              </a:spcAft>
              <a:buNone/>
            </a:pPr>
            <a:r>
              <a:rPr lang="it-IT" sz="2200">
                <a:solidFill>
                  <a:schemeClr val="dk1"/>
                </a:solidFill>
                <a:latin typeface="Calibri"/>
                <a:ea typeface="Calibri"/>
                <a:cs typeface="Calibri"/>
                <a:sym typeface="Calibri"/>
              </a:rPr>
              <a:t>crab = </a:t>
            </a:r>
            <a:r>
              <a:rPr i="1" lang="it-IT" sz="2200">
                <a:solidFill>
                  <a:schemeClr val="dk1"/>
                </a:solidFill>
                <a:latin typeface="Calibri"/>
                <a:ea typeface="Calibri"/>
                <a:cs typeface="Calibri"/>
                <a:sym typeface="Calibri"/>
              </a:rPr>
              <a:t>granchio			</a:t>
            </a:r>
            <a:r>
              <a:rPr lang="it-IT" sz="2200">
                <a:solidFill>
                  <a:schemeClr val="dk1"/>
                </a:solidFill>
                <a:latin typeface="Calibri"/>
                <a:ea typeface="Calibri"/>
                <a:cs typeface="Calibri"/>
                <a:sym typeface="Calibri"/>
              </a:rPr>
              <a:t>retailing = </a:t>
            </a:r>
            <a:r>
              <a:rPr i="1" lang="it-IT" sz="2200">
                <a:solidFill>
                  <a:schemeClr val="dk1"/>
                </a:solidFill>
                <a:latin typeface="Calibri"/>
                <a:ea typeface="Calibri"/>
                <a:cs typeface="Calibri"/>
                <a:sym typeface="Calibri"/>
              </a:rPr>
              <a:t>commercio al dettaglio</a:t>
            </a:r>
            <a:endParaRPr/>
          </a:p>
          <a:p>
            <a:pPr indent="0" lvl="0" marL="180000" marR="0" rtl="0" algn="l">
              <a:lnSpc>
                <a:spcPct val="150000"/>
              </a:lnSpc>
              <a:spcBef>
                <a:spcPts val="0"/>
              </a:spcBef>
              <a:spcAft>
                <a:spcPts val="0"/>
              </a:spcAft>
              <a:buNone/>
            </a:pPr>
            <a:r>
              <a:rPr lang="it-IT" sz="2200">
                <a:solidFill>
                  <a:schemeClr val="dk1"/>
                </a:solidFill>
                <a:latin typeface="Calibri"/>
                <a:ea typeface="Calibri"/>
                <a:cs typeface="Calibri"/>
                <a:sym typeface="Calibri"/>
              </a:rPr>
              <a:t>shrimp = </a:t>
            </a:r>
            <a:r>
              <a:rPr i="1" lang="it-IT" sz="2200">
                <a:solidFill>
                  <a:schemeClr val="dk1"/>
                </a:solidFill>
                <a:latin typeface="Calibri"/>
                <a:ea typeface="Calibri"/>
                <a:cs typeface="Calibri"/>
                <a:sym typeface="Calibri"/>
              </a:rPr>
              <a:t>gamberetto		</a:t>
            </a:r>
            <a:r>
              <a:rPr lang="it-IT" sz="2200">
                <a:solidFill>
                  <a:schemeClr val="dk1"/>
                </a:solidFill>
                <a:latin typeface="Calibri"/>
                <a:ea typeface="Calibri"/>
                <a:cs typeface="Calibri"/>
                <a:sym typeface="Calibri"/>
              </a:rPr>
              <a:t>Stock Exchange = </a:t>
            </a:r>
            <a:r>
              <a:rPr i="1" lang="it-IT" sz="2200">
                <a:solidFill>
                  <a:schemeClr val="dk1"/>
                </a:solidFill>
                <a:latin typeface="Calibri"/>
                <a:ea typeface="Calibri"/>
                <a:cs typeface="Calibri"/>
                <a:sym typeface="Calibri"/>
              </a:rPr>
              <a:t>borsa (finanza)</a:t>
            </a:r>
            <a:endParaRPr sz="2200">
              <a:solidFill>
                <a:schemeClr val="dk1"/>
              </a:solidFill>
              <a:latin typeface="Calibri"/>
              <a:ea typeface="Calibri"/>
              <a:cs typeface="Calibri"/>
              <a:sym typeface="Calibri"/>
            </a:endParaRPr>
          </a:p>
          <a:p>
            <a:pPr indent="0" lvl="0" marL="180000" marR="0" rtl="0" algn="l">
              <a:lnSpc>
                <a:spcPct val="150000"/>
              </a:lnSpc>
              <a:spcBef>
                <a:spcPts val="0"/>
              </a:spcBef>
              <a:spcAft>
                <a:spcPts val="0"/>
              </a:spcAft>
              <a:buNone/>
            </a:pPr>
            <a:r>
              <a:rPr lang="it-IT" sz="2200">
                <a:solidFill>
                  <a:schemeClr val="dk1"/>
                </a:solidFill>
                <a:latin typeface="Calibri"/>
                <a:ea typeface="Calibri"/>
                <a:cs typeface="Calibri"/>
                <a:sym typeface="Calibri"/>
              </a:rPr>
              <a:t>squid =</a:t>
            </a:r>
            <a:r>
              <a:rPr i="1" lang="it-IT" sz="2200">
                <a:solidFill>
                  <a:schemeClr val="dk1"/>
                </a:solidFill>
                <a:latin typeface="Calibri"/>
                <a:ea typeface="Calibri"/>
                <a:cs typeface="Calibri"/>
                <a:sym typeface="Calibri"/>
              </a:rPr>
              <a:t> calamaro</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58" name="Shape 258"/>
        <p:cNvGrpSpPr/>
        <p:nvPr/>
      </p:nvGrpSpPr>
      <p:grpSpPr>
        <a:xfrm>
          <a:off x="0" y="0"/>
          <a:ext cx="0" cy="0"/>
          <a:chOff x="0" y="0"/>
          <a:chExt cx="0" cy="0"/>
        </a:xfrm>
      </p:grpSpPr>
      <p:sp>
        <p:nvSpPr>
          <p:cNvPr id="259" name="Google Shape;259;p19"/>
          <p:cNvSpPr txBox="1"/>
          <p:nvPr>
            <p:ph type="title"/>
          </p:nvPr>
        </p:nvSpPr>
        <p:spPr>
          <a:xfrm>
            <a:off x="2101300" y="65250"/>
            <a:ext cx="3462600" cy="1027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Economy</a:t>
            </a:r>
            <a:endParaRPr/>
          </a:p>
        </p:txBody>
      </p:sp>
      <p:pic>
        <p:nvPicPr>
          <p:cNvPr id="260" name="Google Shape;260;p19"/>
          <p:cNvPicPr preferRelativeResize="0"/>
          <p:nvPr>
            <p:ph idx="2" type="body"/>
          </p:nvPr>
        </p:nvPicPr>
        <p:blipFill rotWithShape="1">
          <a:blip r:embed="rId4">
            <a:alphaModFix/>
          </a:blip>
          <a:srcRect b="4887" l="1697" r="1656" t="1016"/>
          <a:stretch/>
        </p:blipFill>
        <p:spPr>
          <a:xfrm>
            <a:off x="126610" y="2115327"/>
            <a:ext cx="8412480" cy="4607181"/>
          </a:xfrm>
          <a:prstGeom prst="rect">
            <a:avLst/>
          </a:prstGeom>
          <a:noFill/>
          <a:ln>
            <a:noFill/>
          </a:ln>
        </p:spPr>
      </p:pic>
      <p:graphicFrame>
        <p:nvGraphicFramePr>
          <p:cNvPr id="261" name="Google Shape;261;p19"/>
          <p:cNvGraphicFramePr/>
          <p:nvPr/>
        </p:nvGraphicFramePr>
        <p:xfrm>
          <a:off x="5859001" y="0"/>
          <a:ext cx="6690312" cy="4628271"/>
        </p:xfrm>
        <a:graphic>
          <a:graphicData uri="http://schemas.openxmlformats.org/drawingml/2006/chart">
            <c:chart r:id="rId5"/>
          </a:graphicData>
        </a:graphic>
      </p:graphicFrame>
      <p:sp>
        <p:nvSpPr>
          <p:cNvPr id="262" name="Google Shape;262;p19"/>
          <p:cNvSpPr txBox="1"/>
          <p:nvPr/>
        </p:nvSpPr>
        <p:spPr>
          <a:xfrm>
            <a:off x="487455" y="1092750"/>
            <a:ext cx="6690300" cy="954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2800">
                <a:solidFill>
                  <a:schemeClr val="lt1"/>
                </a:solidFill>
                <a:latin typeface="Calibri"/>
                <a:ea typeface="Calibri"/>
                <a:cs typeface="Calibri"/>
                <a:sym typeface="Calibri"/>
              </a:rPr>
              <a:t>Look at the diagram and the pie chart and write a short text about Japan’s economy.</a:t>
            </a:r>
            <a:endParaRPr sz="2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2"/>
          <p:cNvSpPr txBox="1"/>
          <p:nvPr>
            <p:ph type="ctrTitle"/>
          </p:nvPr>
        </p:nvSpPr>
        <p:spPr>
          <a:xfrm>
            <a:off x="4300014" y="1833778"/>
            <a:ext cx="4032600" cy="1712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chitects Daughter"/>
              <a:buNone/>
            </a:pPr>
            <a:r>
              <a:rPr b="1" lang="it-IT" sz="16600">
                <a:solidFill>
                  <a:schemeClr val="lt1"/>
                </a:solidFill>
                <a:latin typeface="Architects Daughter"/>
                <a:ea typeface="Architects Daughter"/>
                <a:cs typeface="Architects Daughter"/>
                <a:sym typeface="Architects Daughter"/>
              </a:rPr>
              <a:t>J</a:t>
            </a:r>
            <a:r>
              <a:rPr b="1" lang="it-IT" sz="11500">
                <a:solidFill>
                  <a:schemeClr val="lt1"/>
                </a:solidFill>
                <a:latin typeface="Architects Daughter"/>
                <a:ea typeface="Architects Daughter"/>
                <a:cs typeface="Architects Daughter"/>
                <a:sym typeface="Architects Daughter"/>
              </a:rPr>
              <a:t>apan</a:t>
            </a:r>
            <a:endParaRPr/>
          </a:p>
        </p:txBody>
      </p:sp>
      <p:sp>
        <p:nvSpPr>
          <p:cNvPr id="95" name="Google Shape;95;p2"/>
          <p:cNvSpPr txBox="1"/>
          <p:nvPr>
            <p:ph idx="1" type="subTitle"/>
          </p:nvPr>
        </p:nvSpPr>
        <p:spPr>
          <a:xfrm>
            <a:off x="295421" y="5198721"/>
            <a:ext cx="4004603" cy="165927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200"/>
              <a:buNone/>
            </a:pPr>
            <a:r>
              <a:rPr b="1" lang="it-IT" sz="3200">
                <a:solidFill>
                  <a:schemeClr val="lt1"/>
                </a:solidFill>
                <a:latin typeface="Architects Daughter"/>
                <a:ea typeface="Architects Daughter"/>
                <a:cs typeface="Architects Daughter"/>
                <a:sym typeface="Architects Daughter"/>
              </a:rPr>
              <a:t>Geography CLIL</a:t>
            </a:r>
            <a:endParaRPr/>
          </a:p>
          <a:p>
            <a:pPr indent="0" lvl="0" marL="0" rtl="0" algn="l">
              <a:lnSpc>
                <a:spcPct val="90000"/>
              </a:lnSpc>
              <a:spcBef>
                <a:spcPts val="1000"/>
              </a:spcBef>
              <a:spcAft>
                <a:spcPts val="0"/>
              </a:spcAft>
              <a:buClr>
                <a:schemeClr val="lt1"/>
              </a:buClr>
              <a:buSzPts val="3200"/>
              <a:buNone/>
            </a:pPr>
            <a:r>
              <a:rPr b="1" lang="it-IT" sz="3200">
                <a:solidFill>
                  <a:schemeClr val="lt1"/>
                </a:solidFill>
                <a:latin typeface="Architects Daughter"/>
                <a:ea typeface="Architects Daughter"/>
                <a:cs typeface="Architects Daughter"/>
                <a:sym typeface="Architects Daughter"/>
              </a:rPr>
              <a:t>Class 3</a:t>
            </a:r>
            <a:endParaRPr/>
          </a:p>
          <a:p>
            <a:pPr indent="0" lvl="0" marL="0" rtl="0" algn="l">
              <a:lnSpc>
                <a:spcPct val="90000"/>
              </a:lnSpc>
              <a:spcBef>
                <a:spcPts val="1000"/>
              </a:spcBef>
              <a:spcAft>
                <a:spcPts val="0"/>
              </a:spcAft>
              <a:buClr>
                <a:schemeClr val="lt1"/>
              </a:buClr>
              <a:buSzPts val="3200"/>
              <a:buNone/>
            </a:pPr>
            <a:r>
              <a:rPr b="1" lang="it-IT" sz="3200">
                <a:solidFill>
                  <a:schemeClr val="lt1"/>
                </a:solidFill>
                <a:latin typeface="Architects Daughter"/>
                <a:ea typeface="Architects Daughter"/>
                <a:cs typeface="Architects Daughter"/>
                <a:sym typeface="Architects Daughter"/>
              </a:rPr>
              <a:t>School year 2021-22</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5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5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500"/>
                                        <p:tgtEl>
                                          <p:spTgt spid="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66" name="Shape 266"/>
        <p:cNvGrpSpPr/>
        <p:nvPr/>
      </p:nvGrpSpPr>
      <p:grpSpPr>
        <a:xfrm>
          <a:off x="0" y="0"/>
          <a:ext cx="0" cy="0"/>
          <a:chOff x="0" y="0"/>
          <a:chExt cx="0" cy="0"/>
        </a:xfrm>
      </p:grpSpPr>
      <p:sp>
        <p:nvSpPr>
          <p:cNvPr id="267" name="Google Shape;267;p20"/>
          <p:cNvSpPr txBox="1"/>
          <p:nvPr>
            <p:ph type="title"/>
          </p:nvPr>
        </p:nvSpPr>
        <p:spPr>
          <a:xfrm>
            <a:off x="429650" y="-11"/>
            <a:ext cx="26928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b="1" lang="it-IT" sz="3600">
                <a:solidFill>
                  <a:schemeClr val="lt1"/>
                </a:solidFill>
                <a:latin typeface="Calibri"/>
                <a:ea typeface="Calibri"/>
                <a:cs typeface="Calibri"/>
                <a:sym typeface="Calibri"/>
              </a:rPr>
              <a:t>Sample text:</a:t>
            </a:r>
            <a:endParaRPr/>
          </a:p>
        </p:txBody>
      </p:sp>
      <p:sp>
        <p:nvSpPr>
          <p:cNvPr id="268" name="Google Shape;268;p20"/>
          <p:cNvSpPr txBox="1"/>
          <p:nvPr>
            <p:ph idx="1" type="body"/>
          </p:nvPr>
        </p:nvSpPr>
        <p:spPr>
          <a:xfrm>
            <a:off x="429650" y="892375"/>
            <a:ext cx="11319900" cy="5769300"/>
          </a:xfrm>
          <a:prstGeom prst="rect">
            <a:avLst/>
          </a:prstGeom>
          <a:noFill/>
          <a:ln>
            <a:noFill/>
          </a:ln>
        </p:spPr>
        <p:txBody>
          <a:bodyPr anchorCtr="0" anchor="t" bIns="45700" lIns="91425" spcFirstLastPara="1" rIns="91425" wrap="square" tIns="45700">
            <a:noAutofit/>
          </a:bodyPr>
          <a:lstStyle/>
          <a:p>
            <a:pPr indent="0" lvl="0" marL="0" rtl="0" algn="just">
              <a:lnSpc>
                <a:spcPct val="95000"/>
              </a:lnSpc>
              <a:spcBef>
                <a:spcPts val="0"/>
              </a:spcBef>
              <a:spcAft>
                <a:spcPts val="0"/>
              </a:spcAft>
              <a:buClr>
                <a:schemeClr val="lt1"/>
              </a:buClr>
              <a:buSzPts val="1820"/>
              <a:buNone/>
            </a:pPr>
            <a:r>
              <a:rPr lang="it-IT" sz="2220">
                <a:solidFill>
                  <a:schemeClr val="lt1"/>
                </a:solidFill>
              </a:rPr>
              <a:t>Japan’s economy is very strong: it is the 3</a:t>
            </a:r>
            <a:r>
              <a:rPr baseline="30000" lang="it-IT" sz="2220">
                <a:solidFill>
                  <a:schemeClr val="lt1"/>
                </a:solidFill>
              </a:rPr>
              <a:t>rd</a:t>
            </a:r>
            <a:r>
              <a:rPr lang="it-IT" sz="2220">
                <a:solidFill>
                  <a:schemeClr val="lt1"/>
                </a:solidFill>
              </a:rPr>
              <a:t> largest economy in the world.</a:t>
            </a:r>
            <a:endParaRPr sz="2360"/>
          </a:p>
          <a:p>
            <a:pPr indent="0" lvl="0" marL="0" rtl="0" algn="just">
              <a:lnSpc>
                <a:spcPct val="95000"/>
              </a:lnSpc>
              <a:spcBef>
                <a:spcPts val="1000"/>
              </a:spcBef>
              <a:spcAft>
                <a:spcPts val="0"/>
              </a:spcAft>
              <a:buClr>
                <a:schemeClr val="lt1"/>
              </a:buClr>
              <a:buSzPts val="1820"/>
              <a:buNone/>
            </a:pPr>
            <a:r>
              <a:rPr lang="it-IT" sz="2220">
                <a:solidFill>
                  <a:schemeClr val="lt1"/>
                </a:solidFill>
              </a:rPr>
              <a:t>The most important sector is the tertiary sector: it makes up 71,40% of the GDP of Japan. </a:t>
            </a:r>
            <a:endParaRPr sz="2360"/>
          </a:p>
          <a:p>
            <a:pPr indent="0" lvl="0" marL="0" rtl="0" algn="just">
              <a:lnSpc>
                <a:spcPct val="95000"/>
              </a:lnSpc>
              <a:spcBef>
                <a:spcPts val="1000"/>
              </a:spcBef>
              <a:spcAft>
                <a:spcPts val="0"/>
              </a:spcAft>
              <a:buClr>
                <a:schemeClr val="lt1"/>
              </a:buClr>
              <a:buSzPts val="1820"/>
              <a:buNone/>
            </a:pPr>
            <a:r>
              <a:rPr lang="it-IT" sz="2220">
                <a:solidFill>
                  <a:schemeClr val="lt1"/>
                </a:solidFill>
              </a:rPr>
              <a:t>In this sector, the most important activities are telecommunications, transports, retailing, insurance and banking. </a:t>
            </a:r>
            <a:r>
              <a:rPr b="1" lang="it-IT" sz="2220">
                <a:solidFill>
                  <a:schemeClr val="lt1"/>
                </a:solidFill>
              </a:rPr>
              <a:t>In fact, </a:t>
            </a:r>
            <a:r>
              <a:rPr lang="it-IT" sz="2220">
                <a:solidFill>
                  <a:schemeClr val="lt1"/>
                </a:solidFill>
              </a:rPr>
              <a:t>the Tokyo Stock Exchange is the 3</a:t>
            </a:r>
            <a:r>
              <a:rPr baseline="30000" lang="it-IT" sz="2220">
                <a:solidFill>
                  <a:schemeClr val="lt1"/>
                </a:solidFill>
              </a:rPr>
              <a:t>rd</a:t>
            </a:r>
            <a:r>
              <a:rPr lang="it-IT" sz="2220">
                <a:solidFill>
                  <a:schemeClr val="lt1"/>
                </a:solidFill>
              </a:rPr>
              <a:t> largest in the world. </a:t>
            </a:r>
            <a:endParaRPr sz="2360"/>
          </a:p>
          <a:p>
            <a:pPr indent="0" lvl="0" marL="0" rtl="0" algn="just">
              <a:lnSpc>
                <a:spcPct val="95000"/>
              </a:lnSpc>
              <a:spcBef>
                <a:spcPts val="1000"/>
              </a:spcBef>
              <a:spcAft>
                <a:spcPts val="0"/>
              </a:spcAft>
              <a:buClr>
                <a:schemeClr val="lt1"/>
              </a:buClr>
              <a:buSzPts val="1820"/>
              <a:buNone/>
            </a:pPr>
            <a:r>
              <a:rPr lang="it-IT" sz="2220">
                <a:solidFill>
                  <a:schemeClr val="lt1"/>
                </a:solidFill>
              </a:rPr>
              <a:t>In this sector, tourism is </a:t>
            </a:r>
            <a:r>
              <a:rPr b="1" lang="it-IT" sz="2220">
                <a:solidFill>
                  <a:schemeClr val="lt1"/>
                </a:solidFill>
              </a:rPr>
              <a:t>also</a:t>
            </a:r>
            <a:r>
              <a:rPr lang="it-IT" sz="2220">
                <a:solidFill>
                  <a:schemeClr val="lt1"/>
                </a:solidFill>
              </a:rPr>
              <a:t> very important, because Japan is Asia’s most visited country.</a:t>
            </a:r>
            <a:endParaRPr sz="2360"/>
          </a:p>
          <a:p>
            <a:pPr indent="0" lvl="0" marL="0" rtl="0" algn="just">
              <a:lnSpc>
                <a:spcPct val="95000"/>
              </a:lnSpc>
              <a:spcBef>
                <a:spcPts val="1000"/>
              </a:spcBef>
              <a:spcAft>
                <a:spcPts val="0"/>
              </a:spcAft>
              <a:buClr>
                <a:schemeClr val="lt1"/>
              </a:buClr>
              <a:buSzPts val="1820"/>
              <a:buNone/>
            </a:pPr>
            <a:r>
              <a:rPr lang="it-IT" sz="2220">
                <a:solidFill>
                  <a:schemeClr val="lt1"/>
                </a:solidFill>
              </a:rPr>
              <a:t>The secondary sector makes up 27,50% of Japan’s GDP. The most important industries are fishing, car manufacturing, electronics and high-tech and precision goods (including robots).</a:t>
            </a:r>
            <a:endParaRPr sz="2360"/>
          </a:p>
          <a:p>
            <a:pPr indent="0" lvl="0" marL="0" rtl="0" algn="just">
              <a:lnSpc>
                <a:spcPct val="95000"/>
              </a:lnSpc>
              <a:spcBef>
                <a:spcPts val="1000"/>
              </a:spcBef>
              <a:spcAft>
                <a:spcPts val="0"/>
              </a:spcAft>
              <a:buClr>
                <a:schemeClr val="lt1"/>
              </a:buClr>
              <a:buSzPts val="1820"/>
              <a:buNone/>
            </a:pPr>
            <a:r>
              <a:rPr lang="it-IT" sz="2220">
                <a:solidFill>
                  <a:schemeClr val="lt1"/>
                </a:solidFill>
              </a:rPr>
              <a:t>The least important sector is the primary sector: it makes up only 1,20% of the GDP.</a:t>
            </a:r>
            <a:endParaRPr sz="2360"/>
          </a:p>
          <a:p>
            <a:pPr indent="0" lvl="0" marL="0" rtl="0" algn="just">
              <a:lnSpc>
                <a:spcPct val="95000"/>
              </a:lnSpc>
              <a:spcBef>
                <a:spcPts val="1000"/>
              </a:spcBef>
              <a:spcAft>
                <a:spcPts val="0"/>
              </a:spcAft>
              <a:buClr>
                <a:schemeClr val="lt1"/>
              </a:buClr>
              <a:buSzPts val="1820"/>
              <a:buNone/>
            </a:pPr>
            <a:r>
              <a:rPr lang="it-IT" sz="2220">
                <a:solidFill>
                  <a:schemeClr val="lt1"/>
                </a:solidFill>
              </a:rPr>
              <a:t>In this sector, agriculture isn’t very important because only 12% of the land is suitable for agriculture. </a:t>
            </a:r>
            <a:r>
              <a:rPr b="1" lang="it-IT" sz="2220">
                <a:solidFill>
                  <a:schemeClr val="lt1"/>
                </a:solidFill>
              </a:rPr>
              <a:t>In fact,</a:t>
            </a:r>
            <a:r>
              <a:rPr lang="it-IT" sz="2220">
                <a:solidFill>
                  <a:schemeClr val="lt1"/>
                </a:solidFill>
              </a:rPr>
              <a:t> Japan </a:t>
            </a:r>
            <a:r>
              <a:rPr b="1" lang="it-IT" sz="2220">
                <a:solidFill>
                  <a:schemeClr val="lt1"/>
                </a:solidFill>
              </a:rPr>
              <a:t>relies on </a:t>
            </a:r>
            <a:r>
              <a:rPr lang="it-IT" sz="2220">
                <a:solidFill>
                  <a:schemeClr val="lt1"/>
                </a:solidFill>
              </a:rPr>
              <a:t>import for most of these products: Japan is the 2</a:t>
            </a:r>
            <a:r>
              <a:rPr baseline="30000" lang="it-IT" sz="2220">
                <a:solidFill>
                  <a:schemeClr val="lt1"/>
                </a:solidFill>
              </a:rPr>
              <a:t>nd</a:t>
            </a:r>
            <a:r>
              <a:rPr lang="it-IT" sz="2220">
                <a:solidFill>
                  <a:schemeClr val="lt1"/>
                </a:solidFill>
              </a:rPr>
              <a:t> largest agricultural product importer in the world. </a:t>
            </a:r>
            <a:r>
              <a:rPr b="1" lang="it-IT" sz="2220">
                <a:solidFill>
                  <a:schemeClr val="lt1"/>
                </a:solidFill>
              </a:rPr>
              <a:t>However, </a:t>
            </a:r>
            <a:r>
              <a:rPr lang="it-IT" sz="2220">
                <a:solidFill>
                  <a:schemeClr val="lt1"/>
                </a:solidFill>
              </a:rPr>
              <a:t>rice is the most important crop. </a:t>
            </a:r>
            <a:r>
              <a:rPr b="1" lang="it-IT" sz="2220">
                <a:solidFill>
                  <a:schemeClr val="lt1"/>
                </a:solidFill>
              </a:rPr>
              <a:t>Other crops </a:t>
            </a:r>
            <a:r>
              <a:rPr lang="it-IT" sz="2220">
                <a:solidFill>
                  <a:schemeClr val="lt1"/>
                </a:solidFill>
              </a:rPr>
              <a:t>are wheat, mandarin and apple.</a:t>
            </a:r>
            <a:endParaRPr sz="2360"/>
          </a:p>
          <a:p>
            <a:pPr indent="0" lvl="0" marL="0" rtl="0" algn="just">
              <a:lnSpc>
                <a:spcPct val="95000"/>
              </a:lnSpc>
              <a:spcBef>
                <a:spcPts val="1000"/>
              </a:spcBef>
              <a:spcAft>
                <a:spcPts val="0"/>
              </a:spcAft>
              <a:buClr>
                <a:schemeClr val="lt1"/>
              </a:buClr>
              <a:buSzPts val="1820"/>
              <a:buNone/>
            </a:pPr>
            <a:r>
              <a:rPr lang="it-IT" sz="2220">
                <a:solidFill>
                  <a:schemeClr val="lt1"/>
                </a:solidFill>
              </a:rPr>
              <a:t>Fishing, </a:t>
            </a:r>
            <a:r>
              <a:rPr b="1" lang="it-IT" sz="2220">
                <a:solidFill>
                  <a:schemeClr val="lt1"/>
                </a:solidFill>
              </a:rPr>
              <a:t>instead, </a:t>
            </a:r>
            <a:r>
              <a:rPr lang="it-IT" sz="2220">
                <a:solidFill>
                  <a:schemeClr val="lt1"/>
                </a:solidFill>
              </a:rPr>
              <a:t>is very important in this sector: Japan has the largest fishing fleet in the world. They fish sardines, tuna, crab, shrimps, salmon, squid, clams, trout, eel and many other types of fish.</a:t>
            </a:r>
            <a:endParaRPr sz="216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72" name="Shape 272"/>
        <p:cNvGrpSpPr/>
        <p:nvPr/>
      </p:nvGrpSpPr>
      <p:grpSpPr>
        <a:xfrm>
          <a:off x="0" y="0"/>
          <a:ext cx="0" cy="0"/>
          <a:chOff x="0" y="0"/>
          <a:chExt cx="0" cy="0"/>
        </a:xfrm>
      </p:grpSpPr>
      <p:sp>
        <p:nvSpPr>
          <p:cNvPr id="273" name="Google Shape;273;p21"/>
          <p:cNvSpPr txBox="1"/>
          <p:nvPr>
            <p:ph type="title"/>
          </p:nvPr>
        </p:nvSpPr>
        <p:spPr>
          <a:xfrm>
            <a:off x="472850" y="282563"/>
            <a:ext cx="71454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chitects Daughter"/>
              <a:buNone/>
            </a:pPr>
            <a:r>
              <a:rPr b="1" lang="it-IT" sz="6000">
                <a:solidFill>
                  <a:schemeClr val="lt1"/>
                </a:solidFill>
                <a:latin typeface="Architects Daughter"/>
                <a:ea typeface="Architects Daughter"/>
                <a:cs typeface="Architects Daughter"/>
                <a:sym typeface="Architects Daughter"/>
              </a:rPr>
              <a:t>Culture and traditions</a:t>
            </a:r>
            <a:endParaRPr/>
          </a:p>
        </p:txBody>
      </p:sp>
      <p:pic>
        <p:nvPicPr>
          <p:cNvPr descr="Immagine che contiene testo, sfocatura&#10;&#10;Descrizione generata automaticamente" id="274" name="Google Shape;274;p21"/>
          <p:cNvPicPr preferRelativeResize="0"/>
          <p:nvPr>
            <p:ph idx="4" type="body"/>
          </p:nvPr>
        </p:nvPicPr>
        <p:blipFill rotWithShape="1">
          <a:blip r:embed="rId4">
            <a:alphaModFix/>
          </a:blip>
          <a:srcRect b="0" l="0" r="0" t="0"/>
          <a:stretch/>
        </p:blipFill>
        <p:spPr>
          <a:xfrm>
            <a:off x="5981049" y="1767437"/>
            <a:ext cx="5912100" cy="4731900"/>
          </a:xfrm>
          <a:prstGeom prst="rect">
            <a:avLst/>
          </a:prstGeom>
          <a:noFill/>
          <a:ln>
            <a:noFill/>
          </a:ln>
        </p:spPr>
      </p:pic>
      <p:sp>
        <p:nvSpPr>
          <p:cNvPr id="275" name="Google Shape;275;p21"/>
          <p:cNvSpPr/>
          <p:nvPr/>
        </p:nvSpPr>
        <p:spPr>
          <a:xfrm>
            <a:off x="8670477" y="282636"/>
            <a:ext cx="3222674" cy="1325564"/>
          </a:xfrm>
          <a:custGeom>
            <a:rect b="b" l="l" r="r" t="t"/>
            <a:pathLst>
              <a:path extrusionOk="0" fill="none" h="1325564" w="3222674">
                <a:moveTo>
                  <a:pt x="0" y="0"/>
                </a:moveTo>
                <a:cubicBezTo>
                  <a:pt x="143731" y="-34476"/>
                  <a:pt x="396971" y="34366"/>
                  <a:pt x="504886" y="0"/>
                </a:cubicBezTo>
                <a:cubicBezTo>
                  <a:pt x="612801" y="-34366"/>
                  <a:pt x="830542" y="20740"/>
                  <a:pt x="977544" y="0"/>
                </a:cubicBezTo>
                <a:cubicBezTo>
                  <a:pt x="1124546" y="-20740"/>
                  <a:pt x="1330542" y="14264"/>
                  <a:pt x="1546884" y="0"/>
                </a:cubicBezTo>
                <a:cubicBezTo>
                  <a:pt x="1763226" y="-14264"/>
                  <a:pt x="1964255" y="26070"/>
                  <a:pt x="2116223" y="0"/>
                </a:cubicBezTo>
                <a:cubicBezTo>
                  <a:pt x="2268191" y="-26070"/>
                  <a:pt x="2447766" y="65748"/>
                  <a:pt x="2685562" y="0"/>
                </a:cubicBezTo>
                <a:cubicBezTo>
                  <a:pt x="2923358" y="-65748"/>
                  <a:pt x="3056691" y="17462"/>
                  <a:pt x="3222674" y="0"/>
                </a:cubicBezTo>
                <a:cubicBezTo>
                  <a:pt x="3238552" y="103841"/>
                  <a:pt x="3221830" y="320257"/>
                  <a:pt x="3222674" y="402088"/>
                </a:cubicBezTo>
                <a:cubicBezTo>
                  <a:pt x="3223518" y="483919"/>
                  <a:pt x="3207786" y="650531"/>
                  <a:pt x="3222674" y="870454"/>
                </a:cubicBezTo>
                <a:cubicBezTo>
                  <a:pt x="3237562" y="1090377"/>
                  <a:pt x="3183640" y="1115078"/>
                  <a:pt x="3222674" y="1325564"/>
                </a:cubicBezTo>
                <a:cubicBezTo>
                  <a:pt x="3089353" y="1354551"/>
                  <a:pt x="2925305" y="1304986"/>
                  <a:pt x="2782242" y="1325564"/>
                </a:cubicBezTo>
                <a:cubicBezTo>
                  <a:pt x="2639179" y="1346142"/>
                  <a:pt x="2555799" y="1320429"/>
                  <a:pt x="2341810" y="1325564"/>
                </a:cubicBezTo>
                <a:cubicBezTo>
                  <a:pt x="2127821" y="1330699"/>
                  <a:pt x="1993986" y="1308727"/>
                  <a:pt x="1869151" y="1325564"/>
                </a:cubicBezTo>
                <a:cubicBezTo>
                  <a:pt x="1744316" y="1342401"/>
                  <a:pt x="1578694" y="1308152"/>
                  <a:pt x="1364265" y="1325564"/>
                </a:cubicBezTo>
                <a:cubicBezTo>
                  <a:pt x="1149836" y="1342976"/>
                  <a:pt x="959101" y="1292615"/>
                  <a:pt x="827153" y="1325564"/>
                </a:cubicBezTo>
                <a:cubicBezTo>
                  <a:pt x="695205" y="1358513"/>
                  <a:pt x="300985" y="1283659"/>
                  <a:pt x="0" y="1325564"/>
                </a:cubicBezTo>
                <a:cubicBezTo>
                  <a:pt x="-23908" y="1117631"/>
                  <a:pt x="6421" y="1020844"/>
                  <a:pt x="0" y="896965"/>
                </a:cubicBezTo>
                <a:cubicBezTo>
                  <a:pt x="-6421" y="773086"/>
                  <a:pt x="13317" y="569256"/>
                  <a:pt x="0" y="468366"/>
                </a:cubicBezTo>
                <a:cubicBezTo>
                  <a:pt x="-13317" y="367476"/>
                  <a:pt x="28019" y="231596"/>
                  <a:pt x="0" y="0"/>
                </a:cubicBezTo>
                <a:close/>
              </a:path>
              <a:path extrusionOk="0" h="1325564" w="3222674">
                <a:moveTo>
                  <a:pt x="0" y="0"/>
                </a:moveTo>
                <a:cubicBezTo>
                  <a:pt x="231873" y="-26478"/>
                  <a:pt x="405581" y="50781"/>
                  <a:pt x="537112" y="0"/>
                </a:cubicBezTo>
                <a:cubicBezTo>
                  <a:pt x="668643" y="-50781"/>
                  <a:pt x="861094" y="901"/>
                  <a:pt x="1106451" y="0"/>
                </a:cubicBezTo>
                <a:cubicBezTo>
                  <a:pt x="1351808" y="-901"/>
                  <a:pt x="1466237" y="19673"/>
                  <a:pt x="1579110" y="0"/>
                </a:cubicBezTo>
                <a:cubicBezTo>
                  <a:pt x="1691983" y="-19673"/>
                  <a:pt x="1959875" y="4656"/>
                  <a:pt x="2116223" y="0"/>
                </a:cubicBezTo>
                <a:cubicBezTo>
                  <a:pt x="2272571" y="-4656"/>
                  <a:pt x="2443773" y="829"/>
                  <a:pt x="2717788" y="0"/>
                </a:cubicBezTo>
                <a:cubicBezTo>
                  <a:pt x="2991803" y="-829"/>
                  <a:pt x="3109446" y="55611"/>
                  <a:pt x="3222674" y="0"/>
                </a:cubicBezTo>
                <a:cubicBezTo>
                  <a:pt x="3264943" y="155620"/>
                  <a:pt x="3201373" y="303313"/>
                  <a:pt x="3222674" y="428599"/>
                </a:cubicBezTo>
                <a:cubicBezTo>
                  <a:pt x="3243975" y="553885"/>
                  <a:pt x="3216092" y="712334"/>
                  <a:pt x="3222674" y="883709"/>
                </a:cubicBezTo>
                <a:cubicBezTo>
                  <a:pt x="3229256" y="1055084"/>
                  <a:pt x="3170590" y="1162008"/>
                  <a:pt x="3222674" y="1325564"/>
                </a:cubicBezTo>
                <a:cubicBezTo>
                  <a:pt x="3098154" y="1356479"/>
                  <a:pt x="2915139" y="1278596"/>
                  <a:pt x="2782242" y="1325564"/>
                </a:cubicBezTo>
                <a:cubicBezTo>
                  <a:pt x="2649345" y="1372532"/>
                  <a:pt x="2455344" y="1308336"/>
                  <a:pt x="2309583" y="1325564"/>
                </a:cubicBezTo>
                <a:cubicBezTo>
                  <a:pt x="2163822" y="1342792"/>
                  <a:pt x="2024646" y="1272805"/>
                  <a:pt x="1804697" y="1325564"/>
                </a:cubicBezTo>
                <a:cubicBezTo>
                  <a:pt x="1584748" y="1378323"/>
                  <a:pt x="1405877" y="1267385"/>
                  <a:pt x="1203132" y="1325564"/>
                </a:cubicBezTo>
                <a:cubicBezTo>
                  <a:pt x="1000387" y="1383743"/>
                  <a:pt x="820593" y="1306975"/>
                  <a:pt x="698246" y="1325564"/>
                </a:cubicBezTo>
                <a:cubicBezTo>
                  <a:pt x="575899" y="1344153"/>
                  <a:pt x="206159" y="1279751"/>
                  <a:pt x="0" y="1325564"/>
                </a:cubicBezTo>
                <a:cubicBezTo>
                  <a:pt x="-243" y="1137837"/>
                  <a:pt x="42351" y="1004764"/>
                  <a:pt x="0" y="857198"/>
                </a:cubicBezTo>
                <a:cubicBezTo>
                  <a:pt x="-42351" y="709632"/>
                  <a:pt x="28729" y="533901"/>
                  <a:pt x="0" y="388832"/>
                </a:cubicBezTo>
                <a:cubicBezTo>
                  <a:pt x="-28729" y="243763"/>
                  <a:pt x="29373" y="168260"/>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The words you need:</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last = </a:t>
            </a:r>
            <a:r>
              <a:rPr i="1" lang="it-IT" sz="1800">
                <a:solidFill>
                  <a:schemeClr val="dk1"/>
                </a:solidFill>
                <a:latin typeface="Calibri"/>
                <a:ea typeface="Calibri"/>
                <a:cs typeface="Calibri"/>
                <a:sym typeface="Calibri"/>
              </a:rPr>
              <a:t>l’ultima volta</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sacred = </a:t>
            </a:r>
            <a:r>
              <a:rPr i="1" lang="it-IT" sz="1800">
                <a:solidFill>
                  <a:schemeClr val="dk1"/>
                </a:solidFill>
                <a:latin typeface="Calibri"/>
                <a:ea typeface="Calibri"/>
                <a:cs typeface="Calibri"/>
                <a:sym typeface="Calibri"/>
              </a:rPr>
              <a:t>sacro</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climb = </a:t>
            </a:r>
            <a:r>
              <a:rPr i="1" lang="it-IT" sz="1800">
                <a:solidFill>
                  <a:schemeClr val="dk1"/>
                </a:solidFill>
                <a:latin typeface="Calibri"/>
                <a:ea typeface="Calibri"/>
                <a:cs typeface="Calibri"/>
                <a:sym typeface="Calibri"/>
              </a:rPr>
              <a:t>scalare</a:t>
            </a:r>
            <a:endParaRPr/>
          </a:p>
        </p:txBody>
      </p:sp>
      <p:sp>
        <p:nvSpPr>
          <p:cNvPr id="276" name="Google Shape;276;p21"/>
          <p:cNvSpPr/>
          <p:nvPr/>
        </p:nvSpPr>
        <p:spPr>
          <a:xfrm>
            <a:off x="472850" y="1767425"/>
            <a:ext cx="5178300" cy="47319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7000"/>
              </a:lnSpc>
              <a:spcBef>
                <a:spcPts val="0"/>
              </a:spcBef>
              <a:spcAft>
                <a:spcPts val="0"/>
              </a:spcAft>
              <a:buClr>
                <a:schemeClr val="dk1"/>
              </a:buClr>
              <a:buSzPts val="4000"/>
              <a:buFont typeface="Arial"/>
              <a:buNone/>
            </a:pPr>
            <a:r>
              <a:rPr b="1" lang="it-IT" sz="4000">
                <a:solidFill>
                  <a:schemeClr val="dk1"/>
                </a:solidFill>
                <a:latin typeface="Architects Daughter"/>
                <a:ea typeface="Architects Daughter"/>
                <a:cs typeface="Architects Daughter"/>
                <a:sym typeface="Architects Daughter"/>
              </a:rPr>
              <a:t>Mount Fuji</a:t>
            </a:r>
            <a:endParaRPr b="1" sz="2400">
              <a:solidFill>
                <a:schemeClr val="dk1"/>
              </a:solidFill>
              <a:latin typeface="Calibri"/>
              <a:ea typeface="Calibri"/>
              <a:cs typeface="Calibri"/>
              <a:sym typeface="Calibri"/>
            </a:endParaRPr>
          </a:p>
          <a:p>
            <a:pPr indent="0" lvl="0" marL="0" rtl="0" algn="just">
              <a:lnSpc>
                <a:spcPct val="115000"/>
              </a:lnSpc>
              <a:spcBef>
                <a:spcPts val="1600"/>
              </a:spcBef>
              <a:spcAft>
                <a:spcPts val="0"/>
              </a:spcAft>
              <a:buClr>
                <a:schemeClr val="dk1"/>
              </a:buClr>
              <a:buSzPts val="2000"/>
              <a:buFont typeface="Arial"/>
              <a:buNone/>
            </a:pPr>
            <a:r>
              <a:rPr lang="it-IT" sz="2000">
                <a:solidFill>
                  <a:schemeClr val="dk1"/>
                </a:solidFill>
                <a:latin typeface="Verdana"/>
                <a:ea typeface="Verdana"/>
                <a:cs typeface="Verdana"/>
                <a:sym typeface="Verdana"/>
              </a:rPr>
              <a:t>It is the highest mountain in Japan: it is 3776 m. It is a dormant (“sleeping”) volcano: it last erupted in 1707, but it could erupt again.</a:t>
            </a:r>
            <a:endParaRPr sz="2000">
              <a:solidFill>
                <a:schemeClr val="dk1"/>
              </a:solidFill>
              <a:latin typeface="Calibri"/>
              <a:ea typeface="Calibri"/>
              <a:cs typeface="Calibri"/>
              <a:sym typeface="Calibri"/>
            </a:endParaRPr>
          </a:p>
          <a:p>
            <a:pPr indent="0" lvl="0" marL="0" rtl="0" algn="just">
              <a:lnSpc>
                <a:spcPct val="115000"/>
              </a:lnSpc>
              <a:spcBef>
                <a:spcPts val="1800"/>
              </a:spcBef>
              <a:spcAft>
                <a:spcPts val="0"/>
              </a:spcAft>
              <a:buClr>
                <a:schemeClr val="dk1"/>
              </a:buClr>
              <a:buSzPts val="2000"/>
              <a:buFont typeface="Arial"/>
              <a:buNone/>
            </a:pPr>
            <a:r>
              <a:rPr lang="it-IT" sz="2000">
                <a:solidFill>
                  <a:schemeClr val="dk1"/>
                </a:solidFill>
                <a:latin typeface="Verdana"/>
                <a:ea typeface="Verdana"/>
                <a:cs typeface="Verdana"/>
                <a:sym typeface="Verdana"/>
              </a:rPr>
              <a:t>Shinto people consider it a sacred place.</a:t>
            </a:r>
            <a:endParaRPr sz="2000">
              <a:solidFill>
                <a:schemeClr val="dk1"/>
              </a:solidFill>
              <a:latin typeface="Calibri"/>
              <a:ea typeface="Calibri"/>
              <a:cs typeface="Calibri"/>
              <a:sym typeface="Calibri"/>
            </a:endParaRPr>
          </a:p>
          <a:p>
            <a:pPr indent="0" lvl="0" marL="0" rtl="0" algn="just">
              <a:lnSpc>
                <a:spcPct val="115000"/>
              </a:lnSpc>
              <a:spcBef>
                <a:spcPts val="1800"/>
              </a:spcBef>
              <a:spcAft>
                <a:spcPts val="0"/>
              </a:spcAft>
              <a:buClr>
                <a:schemeClr val="dk1"/>
              </a:buClr>
              <a:buSzPts val="2000"/>
              <a:buFont typeface="Arial"/>
              <a:buNone/>
            </a:pPr>
            <a:r>
              <a:rPr lang="it-IT" sz="2000">
                <a:solidFill>
                  <a:schemeClr val="dk1"/>
                </a:solidFill>
                <a:latin typeface="Verdana"/>
                <a:ea typeface="Verdana"/>
                <a:cs typeface="Verdana"/>
                <a:sym typeface="Verdana"/>
              </a:rPr>
              <a:t>A lot of people visit it every year: it takes about 9 hours to climb!</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80" name="Shape 280"/>
        <p:cNvGrpSpPr/>
        <p:nvPr/>
      </p:nvGrpSpPr>
      <p:grpSpPr>
        <a:xfrm>
          <a:off x="0" y="0"/>
          <a:ext cx="0" cy="0"/>
          <a:chOff x="0" y="0"/>
          <a:chExt cx="0" cy="0"/>
        </a:xfrm>
      </p:grpSpPr>
      <p:sp>
        <p:nvSpPr>
          <p:cNvPr id="281" name="Google Shape;281;p22"/>
          <p:cNvSpPr txBox="1"/>
          <p:nvPr>
            <p:ph type="title"/>
          </p:nvPr>
        </p:nvSpPr>
        <p:spPr>
          <a:xfrm>
            <a:off x="328650" y="157850"/>
            <a:ext cx="7887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Culture and traditions</a:t>
            </a:r>
            <a:endParaRPr/>
          </a:p>
        </p:txBody>
      </p:sp>
      <p:pic>
        <p:nvPicPr>
          <p:cNvPr descr="Immagine che contiene porcellana, ceramica, pentola&#10;&#10;Descrizione generata automaticamente" id="282" name="Google Shape;282;p22"/>
          <p:cNvPicPr preferRelativeResize="0"/>
          <p:nvPr>
            <p:ph idx="4" type="body"/>
          </p:nvPr>
        </p:nvPicPr>
        <p:blipFill rotWithShape="1">
          <a:blip r:embed="rId4">
            <a:alphaModFix/>
          </a:blip>
          <a:srcRect b="11545" l="531" r="7573" t="199"/>
          <a:stretch/>
        </p:blipFill>
        <p:spPr>
          <a:xfrm>
            <a:off x="6321025" y="1483550"/>
            <a:ext cx="5317500" cy="4971000"/>
          </a:xfrm>
          <a:prstGeom prst="rect">
            <a:avLst/>
          </a:prstGeom>
          <a:noFill/>
          <a:ln>
            <a:noFill/>
          </a:ln>
        </p:spPr>
      </p:pic>
      <p:sp>
        <p:nvSpPr>
          <p:cNvPr id="283" name="Google Shape;283;p22"/>
          <p:cNvSpPr/>
          <p:nvPr/>
        </p:nvSpPr>
        <p:spPr>
          <a:xfrm>
            <a:off x="8659837" y="157852"/>
            <a:ext cx="3222674" cy="2367835"/>
          </a:xfrm>
          <a:custGeom>
            <a:rect b="b" l="l" r="r" t="t"/>
            <a:pathLst>
              <a:path extrusionOk="0" fill="none" h="2367835" w="3222674">
                <a:moveTo>
                  <a:pt x="0" y="0"/>
                </a:moveTo>
                <a:cubicBezTo>
                  <a:pt x="274568" y="-20733"/>
                  <a:pt x="355947" y="18520"/>
                  <a:pt x="569339" y="0"/>
                </a:cubicBezTo>
                <a:cubicBezTo>
                  <a:pt x="782731" y="-18520"/>
                  <a:pt x="986710" y="26070"/>
                  <a:pt x="1138678" y="0"/>
                </a:cubicBezTo>
                <a:cubicBezTo>
                  <a:pt x="1290646" y="-26070"/>
                  <a:pt x="1470221" y="65748"/>
                  <a:pt x="1708017" y="0"/>
                </a:cubicBezTo>
                <a:cubicBezTo>
                  <a:pt x="1945813" y="-65748"/>
                  <a:pt x="1956343" y="37613"/>
                  <a:pt x="2180676" y="0"/>
                </a:cubicBezTo>
                <a:cubicBezTo>
                  <a:pt x="2405009" y="-37613"/>
                  <a:pt x="2419184" y="45399"/>
                  <a:pt x="2621108" y="0"/>
                </a:cubicBezTo>
                <a:cubicBezTo>
                  <a:pt x="2823032" y="-45399"/>
                  <a:pt x="3058192" y="21352"/>
                  <a:pt x="3222674" y="0"/>
                </a:cubicBezTo>
                <a:cubicBezTo>
                  <a:pt x="3252182" y="276814"/>
                  <a:pt x="3199384" y="323239"/>
                  <a:pt x="3222674" y="568280"/>
                </a:cubicBezTo>
                <a:cubicBezTo>
                  <a:pt x="3245964" y="813321"/>
                  <a:pt x="3205435" y="936771"/>
                  <a:pt x="3222674" y="1089204"/>
                </a:cubicBezTo>
                <a:cubicBezTo>
                  <a:pt x="3239913" y="1241637"/>
                  <a:pt x="3193427" y="1393815"/>
                  <a:pt x="3222674" y="1657485"/>
                </a:cubicBezTo>
                <a:cubicBezTo>
                  <a:pt x="3251921" y="1921155"/>
                  <a:pt x="3205939" y="2083981"/>
                  <a:pt x="3222674" y="2367835"/>
                </a:cubicBezTo>
                <a:cubicBezTo>
                  <a:pt x="3019296" y="2374154"/>
                  <a:pt x="2896378" y="2339539"/>
                  <a:pt x="2782242" y="2367835"/>
                </a:cubicBezTo>
                <a:cubicBezTo>
                  <a:pt x="2668106" y="2396131"/>
                  <a:pt x="2377078" y="2334886"/>
                  <a:pt x="2245130" y="2367835"/>
                </a:cubicBezTo>
                <a:cubicBezTo>
                  <a:pt x="2113182" y="2400784"/>
                  <a:pt x="1965808" y="2357164"/>
                  <a:pt x="1804697" y="2367835"/>
                </a:cubicBezTo>
                <a:cubicBezTo>
                  <a:pt x="1643586" y="2378506"/>
                  <a:pt x="1445434" y="2341841"/>
                  <a:pt x="1299812" y="2367835"/>
                </a:cubicBezTo>
                <a:cubicBezTo>
                  <a:pt x="1154190" y="2393829"/>
                  <a:pt x="930116" y="2341122"/>
                  <a:pt x="730473" y="2367835"/>
                </a:cubicBezTo>
                <a:cubicBezTo>
                  <a:pt x="530830" y="2394548"/>
                  <a:pt x="281787" y="2324078"/>
                  <a:pt x="0" y="2367835"/>
                </a:cubicBezTo>
                <a:cubicBezTo>
                  <a:pt x="-2323" y="2120874"/>
                  <a:pt x="18565" y="2052938"/>
                  <a:pt x="0" y="1775876"/>
                </a:cubicBezTo>
                <a:cubicBezTo>
                  <a:pt x="-18565" y="1498814"/>
                  <a:pt x="22228" y="1308392"/>
                  <a:pt x="0" y="1136561"/>
                </a:cubicBezTo>
                <a:cubicBezTo>
                  <a:pt x="-22228" y="964730"/>
                  <a:pt x="17596" y="684204"/>
                  <a:pt x="0" y="520924"/>
                </a:cubicBezTo>
                <a:cubicBezTo>
                  <a:pt x="-17596" y="357644"/>
                  <a:pt x="40028" y="155988"/>
                  <a:pt x="0" y="0"/>
                </a:cubicBezTo>
                <a:close/>
              </a:path>
              <a:path extrusionOk="0" h="2367835" w="3222674">
                <a:moveTo>
                  <a:pt x="0" y="0"/>
                </a:moveTo>
                <a:cubicBezTo>
                  <a:pt x="231873" y="-26478"/>
                  <a:pt x="405581" y="50781"/>
                  <a:pt x="537112" y="0"/>
                </a:cubicBezTo>
                <a:cubicBezTo>
                  <a:pt x="668643" y="-50781"/>
                  <a:pt x="861094" y="901"/>
                  <a:pt x="1106451" y="0"/>
                </a:cubicBezTo>
                <a:cubicBezTo>
                  <a:pt x="1351808" y="-901"/>
                  <a:pt x="1466237" y="19673"/>
                  <a:pt x="1579110" y="0"/>
                </a:cubicBezTo>
                <a:cubicBezTo>
                  <a:pt x="1691983" y="-19673"/>
                  <a:pt x="1959875" y="4656"/>
                  <a:pt x="2116223" y="0"/>
                </a:cubicBezTo>
                <a:cubicBezTo>
                  <a:pt x="2272571" y="-4656"/>
                  <a:pt x="2443773" y="829"/>
                  <a:pt x="2717788" y="0"/>
                </a:cubicBezTo>
                <a:cubicBezTo>
                  <a:pt x="2991803" y="-829"/>
                  <a:pt x="3109446" y="55611"/>
                  <a:pt x="3222674" y="0"/>
                </a:cubicBezTo>
                <a:cubicBezTo>
                  <a:pt x="3225362" y="200910"/>
                  <a:pt x="3207212" y="332224"/>
                  <a:pt x="3222674" y="568280"/>
                </a:cubicBezTo>
                <a:cubicBezTo>
                  <a:pt x="3238136" y="804336"/>
                  <a:pt x="3185793" y="902515"/>
                  <a:pt x="3222674" y="1183918"/>
                </a:cubicBezTo>
                <a:cubicBezTo>
                  <a:pt x="3259555" y="1465321"/>
                  <a:pt x="3165221" y="1616742"/>
                  <a:pt x="3222674" y="1728520"/>
                </a:cubicBezTo>
                <a:cubicBezTo>
                  <a:pt x="3280127" y="1840298"/>
                  <a:pt x="3181532" y="2221043"/>
                  <a:pt x="3222674" y="2367835"/>
                </a:cubicBezTo>
                <a:cubicBezTo>
                  <a:pt x="3088029" y="2378334"/>
                  <a:pt x="2895776" y="2350607"/>
                  <a:pt x="2750015" y="2367835"/>
                </a:cubicBezTo>
                <a:cubicBezTo>
                  <a:pt x="2604254" y="2385063"/>
                  <a:pt x="2457514" y="2311799"/>
                  <a:pt x="2245130" y="2367835"/>
                </a:cubicBezTo>
                <a:cubicBezTo>
                  <a:pt x="2032747" y="2423871"/>
                  <a:pt x="1849642" y="2315005"/>
                  <a:pt x="1643564" y="2367835"/>
                </a:cubicBezTo>
                <a:cubicBezTo>
                  <a:pt x="1437486" y="2420665"/>
                  <a:pt x="1261025" y="2349246"/>
                  <a:pt x="1138678" y="2367835"/>
                </a:cubicBezTo>
                <a:cubicBezTo>
                  <a:pt x="1016331" y="2386424"/>
                  <a:pt x="850018" y="2325831"/>
                  <a:pt x="569339" y="2367835"/>
                </a:cubicBezTo>
                <a:cubicBezTo>
                  <a:pt x="288660" y="2409839"/>
                  <a:pt x="192020" y="2355693"/>
                  <a:pt x="0" y="2367835"/>
                </a:cubicBezTo>
                <a:cubicBezTo>
                  <a:pt x="-54595" y="2226266"/>
                  <a:pt x="35292" y="1870393"/>
                  <a:pt x="0" y="1728520"/>
                </a:cubicBezTo>
                <a:cubicBezTo>
                  <a:pt x="-35292" y="1586648"/>
                  <a:pt x="4644" y="1367960"/>
                  <a:pt x="0" y="1112882"/>
                </a:cubicBezTo>
                <a:cubicBezTo>
                  <a:pt x="-4644" y="857804"/>
                  <a:pt x="27443" y="705087"/>
                  <a:pt x="0" y="544602"/>
                </a:cubicBezTo>
                <a:cubicBezTo>
                  <a:pt x="-27443" y="384117"/>
                  <a:pt x="6105" y="270703"/>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The words you need:</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ceremony = </a:t>
            </a:r>
            <a:r>
              <a:rPr i="1" lang="it-IT" sz="1800">
                <a:solidFill>
                  <a:schemeClr val="dk1"/>
                </a:solidFill>
                <a:latin typeface="Calibri"/>
                <a:ea typeface="Calibri"/>
                <a:cs typeface="Calibri"/>
                <a:sym typeface="Calibri"/>
              </a:rPr>
              <a:t>cerimonia</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monk = </a:t>
            </a:r>
            <a:r>
              <a:rPr i="1" lang="it-IT" sz="1800">
                <a:solidFill>
                  <a:schemeClr val="dk1"/>
                </a:solidFill>
                <a:latin typeface="Calibri"/>
                <a:ea typeface="Calibri"/>
                <a:cs typeface="Calibri"/>
                <a:sym typeface="Calibri"/>
              </a:rPr>
              <a:t>monaco</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involve = </a:t>
            </a:r>
            <a:r>
              <a:rPr i="1" lang="it-IT" sz="1800">
                <a:solidFill>
                  <a:schemeClr val="dk1"/>
                </a:solidFill>
                <a:latin typeface="Calibri"/>
                <a:ea typeface="Calibri"/>
                <a:cs typeface="Calibri"/>
                <a:sym typeface="Calibri"/>
              </a:rPr>
              <a:t>comportare, prevedere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host = </a:t>
            </a:r>
            <a:r>
              <a:rPr i="1" lang="it-IT" sz="1800">
                <a:solidFill>
                  <a:schemeClr val="dk1"/>
                </a:solidFill>
                <a:latin typeface="Calibri"/>
                <a:ea typeface="Calibri"/>
                <a:cs typeface="Calibri"/>
                <a:sym typeface="Calibri"/>
              </a:rPr>
              <a:t>ospite</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mat = </a:t>
            </a:r>
            <a:r>
              <a:rPr i="1" lang="it-IT" sz="1800">
                <a:solidFill>
                  <a:schemeClr val="dk1"/>
                </a:solidFill>
                <a:latin typeface="Calibri"/>
                <a:ea typeface="Calibri"/>
                <a:cs typeface="Calibri"/>
                <a:sym typeface="Calibri"/>
              </a:rPr>
              <a:t>tappetino</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to last =</a:t>
            </a:r>
            <a:r>
              <a:rPr i="1" lang="it-IT" sz="1800">
                <a:solidFill>
                  <a:schemeClr val="dk1"/>
                </a:solidFill>
                <a:latin typeface="Calibri"/>
                <a:ea typeface="Calibri"/>
                <a:cs typeface="Calibri"/>
                <a:sym typeface="Calibri"/>
              </a:rPr>
              <a:t> durare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several = many</a:t>
            </a:r>
            <a:endParaRPr sz="1800">
              <a:solidFill>
                <a:schemeClr val="dk1"/>
              </a:solidFill>
              <a:latin typeface="Calibri"/>
              <a:ea typeface="Calibri"/>
              <a:cs typeface="Calibri"/>
              <a:sym typeface="Calibri"/>
            </a:endParaRPr>
          </a:p>
        </p:txBody>
      </p:sp>
      <p:sp>
        <p:nvSpPr>
          <p:cNvPr id="284" name="Google Shape;284;p22"/>
          <p:cNvSpPr/>
          <p:nvPr/>
        </p:nvSpPr>
        <p:spPr>
          <a:xfrm>
            <a:off x="421450" y="1464525"/>
            <a:ext cx="5604900" cy="50844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7000"/>
              </a:lnSpc>
              <a:spcBef>
                <a:spcPts val="0"/>
              </a:spcBef>
              <a:spcAft>
                <a:spcPts val="0"/>
              </a:spcAft>
              <a:buClr>
                <a:schemeClr val="dk1"/>
              </a:buClr>
              <a:buSzPts val="4000"/>
              <a:buFont typeface="Arial"/>
              <a:buNone/>
            </a:pPr>
            <a:r>
              <a:rPr b="1" lang="it-IT" sz="4000">
                <a:solidFill>
                  <a:schemeClr val="dk1"/>
                </a:solidFill>
                <a:latin typeface="Architects Daughter"/>
                <a:ea typeface="Architects Daughter"/>
                <a:cs typeface="Architects Daughter"/>
                <a:sym typeface="Architects Daughter"/>
              </a:rPr>
              <a:t>Tea ceremony</a:t>
            </a:r>
            <a:endParaRPr b="1" sz="4000">
              <a:solidFill>
                <a:schemeClr val="dk1"/>
              </a:solidFill>
              <a:latin typeface="Calibri"/>
              <a:ea typeface="Calibri"/>
              <a:cs typeface="Calibri"/>
              <a:sym typeface="Calibri"/>
            </a:endParaRPr>
          </a:p>
          <a:p>
            <a:pPr indent="0" lvl="0" marL="0" rtl="0" algn="just">
              <a:lnSpc>
                <a:spcPct val="115000"/>
              </a:lnSpc>
              <a:spcBef>
                <a:spcPts val="1600"/>
              </a:spcBef>
              <a:spcAft>
                <a:spcPts val="0"/>
              </a:spcAft>
              <a:buClr>
                <a:schemeClr val="dk1"/>
              </a:buClr>
              <a:buSzPts val="2000"/>
              <a:buFont typeface="Arial"/>
              <a:buNone/>
            </a:pPr>
            <a:r>
              <a:rPr lang="it-IT" sz="2000">
                <a:solidFill>
                  <a:schemeClr val="dk1"/>
                </a:solidFill>
                <a:latin typeface="Verdana"/>
                <a:ea typeface="Verdana"/>
                <a:cs typeface="Verdana"/>
                <a:sym typeface="Verdana"/>
              </a:rPr>
              <a:t>Tea ceremonies were introduced in Japan in the 12th century by Buddhist monks coming from China.</a:t>
            </a:r>
            <a:endParaRPr sz="2000">
              <a:solidFill>
                <a:schemeClr val="dk1"/>
              </a:solidFill>
              <a:latin typeface="Calibri"/>
              <a:ea typeface="Calibri"/>
              <a:cs typeface="Calibri"/>
              <a:sym typeface="Calibri"/>
            </a:endParaRPr>
          </a:p>
          <a:p>
            <a:pPr indent="0" lvl="0" marL="0" rtl="0" algn="just">
              <a:lnSpc>
                <a:spcPct val="115000"/>
              </a:lnSpc>
              <a:spcBef>
                <a:spcPts val="1800"/>
              </a:spcBef>
              <a:spcAft>
                <a:spcPts val="0"/>
              </a:spcAft>
              <a:buClr>
                <a:schemeClr val="dk1"/>
              </a:buClr>
              <a:buSzPts val="2000"/>
              <a:buFont typeface="Arial"/>
              <a:buNone/>
            </a:pPr>
            <a:r>
              <a:rPr lang="it-IT" sz="2000">
                <a:solidFill>
                  <a:schemeClr val="dk1"/>
                </a:solidFill>
                <a:latin typeface="Verdana"/>
                <a:ea typeface="Verdana"/>
                <a:cs typeface="Verdana"/>
                <a:sym typeface="Verdana"/>
              </a:rPr>
              <a:t>The traditional ceremony involves specific rituals: they use matcha (a type of green tea), the host and visitors wear a kimono, and they sit on a tatami mat on the floor of the tearoom. </a:t>
            </a:r>
            <a:endParaRPr sz="2000">
              <a:solidFill>
                <a:schemeClr val="dk1"/>
              </a:solidFill>
              <a:latin typeface="Calibri"/>
              <a:ea typeface="Calibri"/>
              <a:cs typeface="Calibri"/>
              <a:sym typeface="Calibri"/>
            </a:endParaRPr>
          </a:p>
          <a:p>
            <a:pPr indent="0" lvl="0" marL="0" rtl="0" algn="just">
              <a:lnSpc>
                <a:spcPct val="115000"/>
              </a:lnSpc>
              <a:spcBef>
                <a:spcPts val="1800"/>
              </a:spcBef>
              <a:spcAft>
                <a:spcPts val="0"/>
              </a:spcAft>
              <a:buClr>
                <a:schemeClr val="dk1"/>
              </a:buClr>
              <a:buSzPts val="2000"/>
              <a:buFont typeface="Arial"/>
              <a:buNone/>
            </a:pPr>
            <a:r>
              <a:rPr lang="it-IT" sz="2000">
                <a:solidFill>
                  <a:schemeClr val="dk1"/>
                </a:solidFill>
                <a:latin typeface="Verdana"/>
                <a:ea typeface="Verdana"/>
                <a:cs typeface="Verdana"/>
                <a:sym typeface="Verdana"/>
              </a:rPr>
              <a:t>The ceremony can last several hours.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88" name="Shape 288"/>
        <p:cNvGrpSpPr/>
        <p:nvPr/>
      </p:nvGrpSpPr>
      <p:grpSpPr>
        <a:xfrm>
          <a:off x="0" y="0"/>
          <a:ext cx="0" cy="0"/>
          <a:chOff x="0" y="0"/>
          <a:chExt cx="0" cy="0"/>
        </a:xfrm>
      </p:grpSpPr>
      <p:sp>
        <p:nvSpPr>
          <p:cNvPr id="289" name="Google Shape;289;p23"/>
          <p:cNvSpPr txBox="1"/>
          <p:nvPr>
            <p:ph type="title"/>
          </p:nvPr>
        </p:nvSpPr>
        <p:spPr>
          <a:xfrm>
            <a:off x="309501" y="0"/>
            <a:ext cx="796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Culture and traditions</a:t>
            </a:r>
            <a:endParaRPr/>
          </a:p>
        </p:txBody>
      </p:sp>
      <p:sp>
        <p:nvSpPr>
          <p:cNvPr id="290" name="Google Shape;290;p23"/>
          <p:cNvSpPr/>
          <p:nvPr/>
        </p:nvSpPr>
        <p:spPr>
          <a:xfrm>
            <a:off x="8659837" y="157852"/>
            <a:ext cx="3222674" cy="2209411"/>
          </a:xfrm>
          <a:custGeom>
            <a:rect b="b" l="l" r="r" t="t"/>
            <a:pathLst>
              <a:path extrusionOk="0" fill="none" h="2209411" w="3222674">
                <a:moveTo>
                  <a:pt x="0" y="0"/>
                </a:moveTo>
                <a:cubicBezTo>
                  <a:pt x="274568" y="-20733"/>
                  <a:pt x="355947" y="18520"/>
                  <a:pt x="569339" y="0"/>
                </a:cubicBezTo>
                <a:cubicBezTo>
                  <a:pt x="782731" y="-18520"/>
                  <a:pt x="986710" y="26070"/>
                  <a:pt x="1138678" y="0"/>
                </a:cubicBezTo>
                <a:cubicBezTo>
                  <a:pt x="1290646" y="-26070"/>
                  <a:pt x="1470221" y="65748"/>
                  <a:pt x="1708017" y="0"/>
                </a:cubicBezTo>
                <a:cubicBezTo>
                  <a:pt x="1945813" y="-65748"/>
                  <a:pt x="1956343" y="37613"/>
                  <a:pt x="2180676" y="0"/>
                </a:cubicBezTo>
                <a:cubicBezTo>
                  <a:pt x="2405009" y="-37613"/>
                  <a:pt x="2419184" y="45399"/>
                  <a:pt x="2621108" y="0"/>
                </a:cubicBezTo>
                <a:cubicBezTo>
                  <a:pt x="2823032" y="-45399"/>
                  <a:pt x="3058192" y="21352"/>
                  <a:pt x="3222674" y="0"/>
                </a:cubicBezTo>
                <a:cubicBezTo>
                  <a:pt x="3264484" y="253278"/>
                  <a:pt x="3214073" y="419253"/>
                  <a:pt x="3222674" y="530259"/>
                </a:cubicBezTo>
                <a:cubicBezTo>
                  <a:pt x="3231275" y="641265"/>
                  <a:pt x="3204707" y="859973"/>
                  <a:pt x="3222674" y="1016329"/>
                </a:cubicBezTo>
                <a:cubicBezTo>
                  <a:pt x="3240641" y="1172685"/>
                  <a:pt x="3221020" y="1386287"/>
                  <a:pt x="3222674" y="1546588"/>
                </a:cubicBezTo>
                <a:cubicBezTo>
                  <a:pt x="3224328" y="1706889"/>
                  <a:pt x="3160433" y="2025292"/>
                  <a:pt x="3222674" y="2209411"/>
                </a:cubicBezTo>
                <a:cubicBezTo>
                  <a:pt x="3019296" y="2215730"/>
                  <a:pt x="2896378" y="2181115"/>
                  <a:pt x="2782242" y="2209411"/>
                </a:cubicBezTo>
                <a:cubicBezTo>
                  <a:pt x="2668106" y="2237707"/>
                  <a:pt x="2377078" y="2176462"/>
                  <a:pt x="2245130" y="2209411"/>
                </a:cubicBezTo>
                <a:cubicBezTo>
                  <a:pt x="2113182" y="2242360"/>
                  <a:pt x="1965808" y="2198740"/>
                  <a:pt x="1804697" y="2209411"/>
                </a:cubicBezTo>
                <a:cubicBezTo>
                  <a:pt x="1643586" y="2220082"/>
                  <a:pt x="1445434" y="2183417"/>
                  <a:pt x="1299812" y="2209411"/>
                </a:cubicBezTo>
                <a:cubicBezTo>
                  <a:pt x="1154190" y="2235405"/>
                  <a:pt x="930116" y="2182698"/>
                  <a:pt x="730473" y="2209411"/>
                </a:cubicBezTo>
                <a:cubicBezTo>
                  <a:pt x="530830" y="2236124"/>
                  <a:pt x="281787" y="2165654"/>
                  <a:pt x="0" y="2209411"/>
                </a:cubicBezTo>
                <a:cubicBezTo>
                  <a:pt x="-2121" y="2046240"/>
                  <a:pt x="11894" y="1898030"/>
                  <a:pt x="0" y="1657058"/>
                </a:cubicBezTo>
                <a:cubicBezTo>
                  <a:pt x="-11894" y="1416086"/>
                  <a:pt x="26668" y="1203388"/>
                  <a:pt x="0" y="1060517"/>
                </a:cubicBezTo>
                <a:cubicBezTo>
                  <a:pt x="-26668" y="917646"/>
                  <a:pt x="42037" y="682729"/>
                  <a:pt x="0" y="486070"/>
                </a:cubicBezTo>
                <a:cubicBezTo>
                  <a:pt x="-42037" y="289411"/>
                  <a:pt x="46532" y="224742"/>
                  <a:pt x="0" y="0"/>
                </a:cubicBezTo>
                <a:close/>
              </a:path>
              <a:path extrusionOk="0" h="2209411" w="3222674">
                <a:moveTo>
                  <a:pt x="0" y="0"/>
                </a:moveTo>
                <a:cubicBezTo>
                  <a:pt x="231873" y="-26478"/>
                  <a:pt x="405581" y="50781"/>
                  <a:pt x="537112" y="0"/>
                </a:cubicBezTo>
                <a:cubicBezTo>
                  <a:pt x="668643" y="-50781"/>
                  <a:pt x="861094" y="901"/>
                  <a:pt x="1106451" y="0"/>
                </a:cubicBezTo>
                <a:cubicBezTo>
                  <a:pt x="1351808" y="-901"/>
                  <a:pt x="1466237" y="19673"/>
                  <a:pt x="1579110" y="0"/>
                </a:cubicBezTo>
                <a:cubicBezTo>
                  <a:pt x="1691983" y="-19673"/>
                  <a:pt x="1959875" y="4656"/>
                  <a:pt x="2116223" y="0"/>
                </a:cubicBezTo>
                <a:cubicBezTo>
                  <a:pt x="2272571" y="-4656"/>
                  <a:pt x="2443773" y="829"/>
                  <a:pt x="2717788" y="0"/>
                </a:cubicBezTo>
                <a:cubicBezTo>
                  <a:pt x="2991803" y="-829"/>
                  <a:pt x="3109446" y="55611"/>
                  <a:pt x="3222674" y="0"/>
                </a:cubicBezTo>
                <a:cubicBezTo>
                  <a:pt x="3232425" y="149861"/>
                  <a:pt x="3177274" y="307032"/>
                  <a:pt x="3222674" y="530259"/>
                </a:cubicBezTo>
                <a:cubicBezTo>
                  <a:pt x="3268074" y="753486"/>
                  <a:pt x="3182760" y="879350"/>
                  <a:pt x="3222674" y="1104706"/>
                </a:cubicBezTo>
                <a:cubicBezTo>
                  <a:pt x="3262588" y="1330062"/>
                  <a:pt x="3168851" y="1397235"/>
                  <a:pt x="3222674" y="1612870"/>
                </a:cubicBezTo>
                <a:cubicBezTo>
                  <a:pt x="3276497" y="1828505"/>
                  <a:pt x="3168208" y="2028627"/>
                  <a:pt x="3222674" y="2209411"/>
                </a:cubicBezTo>
                <a:cubicBezTo>
                  <a:pt x="3088029" y="2219910"/>
                  <a:pt x="2895776" y="2192183"/>
                  <a:pt x="2750015" y="2209411"/>
                </a:cubicBezTo>
                <a:cubicBezTo>
                  <a:pt x="2604254" y="2226639"/>
                  <a:pt x="2457514" y="2153375"/>
                  <a:pt x="2245130" y="2209411"/>
                </a:cubicBezTo>
                <a:cubicBezTo>
                  <a:pt x="2032747" y="2265447"/>
                  <a:pt x="1849642" y="2156581"/>
                  <a:pt x="1643564" y="2209411"/>
                </a:cubicBezTo>
                <a:cubicBezTo>
                  <a:pt x="1437486" y="2262241"/>
                  <a:pt x="1261025" y="2190822"/>
                  <a:pt x="1138678" y="2209411"/>
                </a:cubicBezTo>
                <a:cubicBezTo>
                  <a:pt x="1016331" y="2228000"/>
                  <a:pt x="850018" y="2167407"/>
                  <a:pt x="569339" y="2209411"/>
                </a:cubicBezTo>
                <a:cubicBezTo>
                  <a:pt x="288660" y="2251415"/>
                  <a:pt x="192020" y="2197269"/>
                  <a:pt x="0" y="2209411"/>
                </a:cubicBezTo>
                <a:cubicBezTo>
                  <a:pt x="-20482" y="1981488"/>
                  <a:pt x="12083" y="1755054"/>
                  <a:pt x="0" y="1612870"/>
                </a:cubicBezTo>
                <a:cubicBezTo>
                  <a:pt x="-12083" y="1470686"/>
                  <a:pt x="13783" y="1265890"/>
                  <a:pt x="0" y="1038423"/>
                </a:cubicBezTo>
                <a:cubicBezTo>
                  <a:pt x="-13783" y="810956"/>
                  <a:pt x="37378" y="707755"/>
                  <a:pt x="0" y="508165"/>
                </a:cubicBezTo>
                <a:cubicBezTo>
                  <a:pt x="-37378" y="308575"/>
                  <a:pt x="12866" y="103491"/>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The words you need:</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seasoned = </a:t>
            </a:r>
            <a:r>
              <a:rPr i="1" lang="it-IT" sz="1800">
                <a:solidFill>
                  <a:schemeClr val="dk1"/>
                </a:solidFill>
                <a:latin typeface="Calibri"/>
                <a:ea typeface="Calibri"/>
                <a:cs typeface="Calibri"/>
                <a:sym typeface="Calibri"/>
              </a:rPr>
              <a:t>condito</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available = </a:t>
            </a:r>
            <a:r>
              <a:rPr i="1" lang="it-IT" sz="1800">
                <a:solidFill>
                  <a:schemeClr val="dk1"/>
                </a:solidFill>
                <a:latin typeface="Calibri"/>
                <a:ea typeface="Calibri"/>
                <a:cs typeface="Calibri"/>
                <a:sym typeface="Calibri"/>
              </a:rPr>
              <a:t>disponibile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seaweed = </a:t>
            </a:r>
            <a:r>
              <a:rPr i="1" lang="it-IT" sz="1800">
                <a:solidFill>
                  <a:schemeClr val="dk1"/>
                </a:solidFill>
                <a:latin typeface="Calibri"/>
                <a:ea typeface="Calibri"/>
                <a:cs typeface="Calibri"/>
                <a:sym typeface="Calibri"/>
              </a:rPr>
              <a:t>alghe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raw = </a:t>
            </a:r>
            <a:r>
              <a:rPr i="1" lang="it-IT" sz="1800">
                <a:solidFill>
                  <a:schemeClr val="dk1"/>
                </a:solidFill>
                <a:latin typeface="Calibri"/>
                <a:ea typeface="Calibri"/>
                <a:cs typeface="Calibri"/>
                <a:sym typeface="Calibri"/>
              </a:rPr>
              <a:t>crudo</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chopsticks = </a:t>
            </a:r>
            <a:r>
              <a:rPr i="1" lang="it-IT" sz="1800">
                <a:solidFill>
                  <a:schemeClr val="dk1"/>
                </a:solidFill>
                <a:latin typeface="Calibri"/>
                <a:ea typeface="Calibri"/>
                <a:cs typeface="Calibri"/>
                <a:sym typeface="Calibri"/>
              </a:rPr>
              <a:t>bacchette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dish = </a:t>
            </a:r>
            <a:r>
              <a:rPr i="1" lang="it-IT" sz="1800">
                <a:solidFill>
                  <a:schemeClr val="dk1"/>
                </a:solidFill>
                <a:latin typeface="Calibri"/>
                <a:ea typeface="Calibri"/>
                <a:cs typeface="Calibri"/>
                <a:sym typeface="Calibri"/>
              </a:rPr>
              <a:t>piatto</a:t>
            </a:r>
            <a:endParaRPr/>
          </a:p>
        </p:txBody>
      </p:sp>
      <p:pic>
        <p:nvPicPr>
          <p:cNvPr descr="Immagine che contiene piatto, cibo, sushi&#10;&#10;Descrizione generata automaticamente" id="291" name="Google Shape;291;p23"/>
          <p:cNvPicPr preferRelativeResize="0"/>
          <p:nvPr>
            <p:ph idx="4" type="body"/>
          </p:nvPr>
        </p:nvPicPr>
        <p:blipFill rotWithShape="1">
          <a:blip r:embed="rId4">
            <a:alphaModFix/>
          </a:blip>
          <a:srcRect b="0" l="0" r="0" t="0"/>
          <a:stretch/>
        </p:blipFill>
        <p:spPr>
          <a:xfrm>
            <a:off x="6896028" y="2525687"/>
            <a:ext cx="4737954" cy="4174461"/>
          </a:xfrm>
          <a:prstGeom prst="rect">
            <a:avLst/>
          </a:prstGeom>
          <a:noFill/>
          <a:ln>
            <a:noFill/>
          </a:ln>
        </p:spPr>
      </p:pic>
      <p:sp>
        <p:nvSpPr>
          <p:cNvPr id="292" name="Google Shape;292;p23"/>
          <p:cNvSpPr/>
          <p:nvPr/>
        </p:nvSpPr>
        <p:spPr>
          <a:xfrm>
            <a:off x="421450" y="1187700"/>
            <a:ext cx="6225900" cy="55125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7000"/>
              </a:lnSpc>
              <a:spcBef>
                <a:spcPts val="0"/>
              </a:spcBef>
              <a:spcAft>
                <a:spcPts val="0"/>
              </a:spcAft>
              <a:buClr>
                <a:schemeClr val="dk1"/>
              </a:buClr>
              <a:buFont typeface="Arial"/>
              <a:buNone/>
            </a:pPr>
            <a:r>
              <a:rPr b="1" lang="it-IT" sz="4000">
                <a:solidFill>
                  <a:schemeClr val="dk1"/>
                </a:solidFill>
                <a:latin typeface="Architects Daughter"/>
                <a:ea typeface="Architects Daughter"/>
                <a:cs typeface="Architects Daughter"/>
                <a:sym typeface="Architects Daughter"/>
              </a:rPr>
              <a:t>Sushi</a:t>
            </a:r>
            <a:endParaRPr sz="4000">
              <a:solidFill>
                <a:schemeClr val="dk1"/>
              </a:solidFill>
              <a:latin typeface="Calibri"/>
              <a:ea typeface="Calibri"/>
              <a:cs typeface="Calibri"/>
              <a:sym typeface="Calibri"/>
            </a:endParaRPr>
          </a:p>
          <a:p>
            <a:pPr indent="0" lvl="0" marL="0" rtl="0" algn="just">
              <a:lnSpc>
                <a:spcPct val="115000"/>
              </a:lnSpc>
              <a:spcBef>
                <a:spcPts val="600"/>
              </a:spcBef>
              <a:spcAft>
                <a:spcPts val="0"/>
              </a:spcAft>
              <a:buClr>
                <a:schemeClr val="dk1"/>
              </a:buClr>
              <a:buFont typeface="Arial"/>
              <a:buNone/>
            </a:pPr>
            <a:r>
              <a:rPr i="1" lang="it-IT" sz="1800">
                <a:solidFill>
                  <a:schemeClr val="dk1"/>
                </a:solidFill>
                <a:latin typeface="Verdana"/>
                <a:ea typeface="Verdana"/>
                <a:cs typeface="Verdana"/>
                <a:sym typeface="Verdana"/>
              </a:rPr>
              <a:t>Sushi</a:t>
            </a:r>
            <a:r>
              <a:rPr lang="it-IT" sz="1800">
                <a:solidFill>
                  <a:schemeClr val="dk1"/>
                </a:solidFill>
                <a:latin typeface="Verdana"/>
                <a:ea typeface="Verdana"/>
                <a:cs typeface="Verdana"/>
                <a:sym typeface="Verdana"/>
              </a:rPr>
              <a:t> means “seasoned rice” in Japanese.</a:t>
            </a:r>
            <a:endParaRPr sz="1800">
              <a:solidFill>
                <a:schemeClr val="dk1"/>
              </a:solidFill>
              <a:latin typeface="Calibri"/>
              <a:ea typeface="Calibri"/>
              <a:cs typeface="Calibri"/>
              <a:sym typeface="Calibri"/>
            </a:endParaRPr>
          </a:p>
          <a:p>
            <a:pPr indent="0" lvl="0" marL="0" rtl="0" algn="just">
              <a:lnSpc>
                <a:spcPct val="115000"/>
              </a:lnSpc>
              <a:spcBef>
                <a:spcPts val="800"/>
              </a:spcBef>
              <a:spcAft>
                <a:spcPts val="0"/>
              </a:spcAft>
              <a:buClr>
                <a:schemeClr val="dk1"/>
              </a:buClr>
              <a:buFont typeface="Arial"/>
              <a:buNone/>
            </a:pPr>
            <a:r>
              <a:rPr lang="it-IT" sz="1800">
                <a:solidFill>
                  <a:schemeClr val="dk1"/>
                </a:solidFill>
                <a:latin typeface="Verdana"/>
                <a:ea typeface="Verdana"/>
                <a:cs typeface="Verdana"/>
                <a:sym typeface="Verdana"/>
              </a:rPr>
              <a:t>Japanese people eat very little meat: they use what is available to them, like rice, seafood, seaweed and vegetables.</a:t>
            </a:r>
            <a:endParaRPr sz="1800">
              <a:solidFill>
                <a:schemeClr val="dk1"/>
              </a:solidFill>
              <a:latin typeface="Calibri"/>
              <a:ea typeface="Calibri"/>
              <a:cs typeface="Calibri"/>
              <a:sym typeface="Calibri"/>
            </a:endParaRPr>
          </a:p>
          <a:p>
            <a:pPr indent="0" lvl="0" marL="0" rtl="0" algn="just">
              <a:lnSpc>
                <a:spcPct val="115000"/>
              </a:lnSpc>
              <a:spcBef>
                <a:spcPts val="800"/>
              </a:spcBef>
              <a:spcAft>
                <a:spcPts val="0"/>
              </a:spcAft>
              <a:buClr>
                <a:schemeClr val="dk1"/>
              </a:buClr>
              <a:buFont typeface="Arial"/>
              <a:buNone/>
            </a:pPr>
            <a:r>
              <a:rPr lang="it-IT" sz="1800">
                <a:solidFill>
                  <a:schemeClr val="dk1"/>
                </a:solidFill>
                <a:latin typeface="Verdana"/>
                <a:ea typeface="Verdana"/>
                <a:cs typeface="Verdana"/>
                <a:sym typeface="Verdana"/>
              </a:rPr>
              <a:t>Sushi are rice rolls with raw fish slices. They are usually eaten with chopsticks.</a:t>
            </a:r>
            <a:endParaRPr sz="1800">
              <a:solidFill>
                <a:schemeClr val="dk1"/>
              </a:solidFill>
              <a:latin typeface="Calibri"/>
              <a:ea typeface="Calibri"/>
              <a:cs typeface="Calibri"/>
              <a:sym typeface="Calibri"/>
            </a:endParaRPr>
          </a:p>
          <a:p>
            <a:pPr indent="0" lvl="0" marL="0" rtl="0" algn="just">
              <a:lnSpc>
                <a:spcPct val="115000"/>
              </a:lnSpc>
              <a:spcBef>
                <a:spcPts val="800"/>
              </a:spcBef>
              <a:spcAft>
                <a:spcPts val="0"/>
              </a:spcAft>
              <a:buClr>
                <a:schemeClr val="dk1"/>
              </a:buClr>
              <a:buFont typeface="Arial"/>
              <a:buNone/>
            </a:pPr>
            <a:r>
              <a:rPr lang="it-IT" sz="1800">
                <a:solidFill>
                  <a:schemeClr val="dk1"/>
                </a:solidFill>
                <a:latin typeface="Verdana"/>
                <a:ea typeface="Verdana"/>
                <a:cs typeface="Verdana"/>
                <a:sym typeface="Verdana"/>
              </a:rPr>
              <a:t>A legend says that one thousand years ago, the emperor was travelling through Japan. He stopped at the house of a poor fisherman to eat, but the fisherman only had some rice and raw fish to give him. However, the emperor liked the dish so much that he made the fisherman his personal chef!</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296" name="Shape 296"/>
        <p:cNvGrpSpPr/>
        <p:nvPr/>
      </p:nvGrpSpPr>
      <p:grpSpPr>
        <a:xfrm>
          <a:off x="0" y="0"/>
          <a:ext cx="0" cy="0"/>
          <a:chOff x="0" y="0"/>
          <a:chExt cx="0" cy="0"/>
        </a:xfrm>
      </p:grpSpPr>
      <p:sp>
        <p:nvSpPr>
          <p:cNvPr id="297" name="Google Shape;297;p24"/>
          <p:cNvSpPr txBox="1"/>
          <p:nvPr>
            <p:ph type="title"/>
          </p:nvPr>
        </p:nvSpPr>
        <p:spPr>
          <a:xfrm>
            <a:off x="309501" y="33375"/>
            <a:ext cx="7953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Culture and traditions</a:t>
            </a:r>
            <a:endParaRPr/>
          </a:p>
        </p:txBody>
      </p:sp>
      <p:sp>
        <p:nvSpPr>
          <p:cNvPr id="298" name="Google Shape;298;p24"/>
          <p:cNvSpPr/>
          <p:nvPr/>
        </p:nvSpPr>
        <p:spPr>
          <a:xfrm>
            <a:off x="8758311" y="219603"/>
            <a:ext cx="3222674" cy="1810230"/>
          </a:xfrm>
          <a:custGeom>
            <a:rect b="b" l="l" r="r" t="t"/>
            <a:pathLst>
              <a:path extrusionOk="0" fill="none" h="1810230" w="3222674">
                <a:moveTo>
                  <a:pt x="0" y="0"/>
                </a:moveTo>
                <a:cubicBezTo>
                  <a:pt x="274568" y="-20733"/>
                  <a:pt x="355947" y="18520"/>
                  <a:pt x="569339" y="0"/>
                </a:cubicBezTo>
                <a:cubicBezTo>
                  <a:pt x="782731" y="-18520"/>
                  <a:pt x="986710" y="26070"/>
                  <a:pt x="1138678" y="0"/>
                </a:cubicBezTo>
                <a:cubicBezTo>
                  <a:pt x="1290646" y="-26070"/>
                  <a:pt x="1470221" y="65748"/>
                  <a:pt x="1708017" y="0"/>
                </a:cubicBezTo>
                <a:cubicBezTo>
                  <a:pt x="1945813" y="-65748"/>
                  <a:pt x="1956343" y="37613"/>
                  <a:pt x="2180676" y="0"/>
                </a:cubicBezTo>
                <a:cubicBezTo>
                  <a:pt x="2405009" y="-37613"/>
                  <a:pt x="2419184" y="45399"/>
                  <a:pt x="2621108" y="0"/>
                </a:cubicBezTo>
                <a:cubicBezTo>
                  <a:pt x="2823032" y="-45399"/>
                  <a:pt x="3058192" y="21352"/>
                  <a:pt x="3222674" y="0"/>
                </a:cubicBezTo>
                <a:cubicBezTo>
                  <a:pt x="3271161" y="155707"/>
                  <a:pt x="3170859" y="296042"/>
                  <a:pt x="3222674" y="434455"/>
                </a:cubicBezTo>
                <a:cubicBezTo>
                  <a:pt x="3274489" y="572869"/>
                  <a:pt x="3214325" y="636095"/>
                  <a:pt x="3222674" y="832706"/>
                </a:cubicBezTo>
                <a:cubicBezTo>
                  <a:pt x="3231023" y="1029317"/>
                  <a:pt x="3191084" y="1052011"/>
                  <a:pt x="3222674" y="1267161"/>
                </a:cubicBezTo>
                <a:cubicBezTo>
                  <a:pt x="3254264" y="1482311"/>
                  <a:pt x="3158115" y="1620429"/>
                  <a:pt x="3222674" y="1810230"/>
                </a:cubicBezTo>
                <a:cubicBezTo>
                  <a:pt x="3019296" y="1816549"/>
                  <a:pt x="2896378" y="1781934"/>
                  <a:pt x="2782242" y="1810230"/>
                </a:cubicBezTo>
                <a:cubicBezTo>
                  <a:pt x="2668106" y="1838526"/>
                  <a:pt x="2377078" y="1777281"/>
                  <a:pt x="2245130" y="1810230"/>
                </a:cubicBezTo>
                <a:cubicBezTo>
                  <a:pt x="2113182" y="1843179"/>
                  <a:pt x="1965808" y="1799559"/>
                  <a:pt x="1804697" y="1810230"/>
                </a:cubicBezTo>
                <a:cubicBezTo>
                  <a:pt x="1643586" y="1820901"/>
                  <a:pt x="1445434" y="1784236"/>
                  <a:pt x="1299812" y="1810230"/>
                </a:cubicBezTo>
                <a:cubicBezTo>
                  <a:pt x="1154190" y="1836224"/>
                  <a:pt x="930116" y="1783517"/>
                  <a:pt x="730473" y="1810230"/>
                </a:cubicBezTo>
                <a:cubicBezTo>
                  <a:pt x="530830" y="1836943"/>
                  <a:pt x="281787" y="1766473"/>
                  <a:pt x="0" y="1810230"/>
                </a:cubicBezTo>
                <a:cubicBezTo>
                  <a:pt x="-19085" y="1712168"/>
                  <a:pt x="29450" y="1548170"/>
                  <a:pt x="0" y="1357673"/>
                </a:cubicBezTo>
                <a:cubicBezTo>
                  <a:pt x="-29450" y="1167176"/>
                  <a:pt x="15683" y="1091985"/>
                  <a:pt x="0" y="868910"/>
                </a:cubicBezTo>
                <a:cubicBezTo>
                  <a:pt x="-15683" y="645835"/>
                  <a:pt x="37527" y="528242"/>
                  <a:pt x="0" y="398251"/>
                </a:cubicBezTo>
                <a:cubicBezTo>
                  <a:pt x="-37527" y="268260"/>
                  <a:pt x="29336" y="123245"/>
                  <a:pt x="0" y="0"/>
                </a:cubicBezTo>
                <a:close/>
              </a:path>
              <a:path extrusionOk="0" h="1810230" w="3222674">
                <a:moveTo>
                  <a:pt x="0" y="0"/>
                </a:moveTo>
                <a:cubicBezTo>
                  <a:pt x="231873" y="-26478"/>
                  <a:pt x="405581" y="50781"/>
                  <a:pt x="537112" y="0"/>
                </a:cubicBezTo>
                <a:cubicBezTo>
                  <a:pt x="668643" y="-50781"/>
                  <a:pt x="861094" y="901"/>
                  <a:pt x="1106451" y="0"/>
                </a:cubicBezTo>
                <a:cubicBezTo>
                  <a:pt x="1351808" y="-901"/>
                  <a:pt x="1466237" y="19673"/>
                  <a:pt x="1579110" y="0"/>
                </a:cubicBezTo>
                <a:cubicBezTo>
                  <a:pt x="1691983" y="-19673"/>
                  <a:pt x="1959875" y="4656"/>
                  <a:pt x="2116223" y="0"/>
                </a:cubicBezTo>
                <a:cubicBezTo>
                  <a:pt x="2272571" y="-4656"/>
                  <a:pt x="2443773" y="829"/>
                  <a:pt x="2717788" y="0"/>
                </a:cubicBezTo>
                <a:cubicBezTo>
                  <a:pt x="2991803" y="-829"/>
                  <a:pt x="3109446" y="55611"/>
                  <a:pt x="3222674" y="0"/>
                </a:cubicBezTo>
                <a:cubicBezTo>
                  <a:pt x="3252578" y="154768"/>
                  <a:pt x="3218409" y="292842"/>
                  <a:pt x="3222674" y="434455"/>
                </a:cubicBezTo>
                <a:cubicBezTo>
                  <a:pt x="3226939" y="576069"/>
                  <a:pt x="3211097" y="807238"/>
                  <a:pt x="3222674" y="905115"/>
                </a:cubicBezTo>
                <a:cubicBezTo>
                  <a:pt x="3234251" y="1002992"/>
                  <a:pt x="3211643" y="1143084"/>
                  <a:pt x="3222674" y="1321468"/>
                </a:cubicBezTo>
                <a:cubicBezTo>
                  <a:pt x="3233705" y="1499852"/>
                  <a:pt x="3201111" y="1653135"/>
                  <a:pt x="3222674" y="1810230"/>
                </a:cubicBezTo>
                <a:cubicBezTo>
                  <a:pt x="3088029" y="1820729"/>
                  <a:pt x="2895776" y="1793002"/>
                  <a:pt x="2750015" y="1810230"/>
                </a:cubicBezTo>
                <a:cubicBezTo>
                  <a:pt x="2604254" y="1827458"/>
                  <a:pt x="2457514" y="1754194"/>
                  <a:pt x="2245130" y="1810230"/>
                </a:cubicBezTo>
                <a:cubicBezTo>
                  <a:pt x="2032747" y="1866266"/>
                  <a:pt x="1849642" y="1757400"/>
                  <a:pt x="1643564" y="1810230"/>
                </a:cubicBezTo>
                <a:cubicBezTo>
                  <a:pt x="1437486" y="1863060"/>
                  <a:pt x="1261025" y="1791641"/>
                  <a:pt x="1138678" y="1810230"/>
                </a:cubicBezTo>
                <a:cubicBezTo>
                  <a:pt x="1016331" y="1828819"/>
                  <a:pt x="850018" y="1768226"/>
                  <a:pt x="569339" y="1810230"/>
                </a:cubicBezTo>
                <a:cubicBezTo>
                  <a:pt x="288660" y="1852234"/>
                  <a:pt x="192020" y="1798088"/>
                  <a:pt x="0" y="1810230"/>
                </a:cubicBezTo>
                <a:cubicBezTo>
                  <a:pt x="-14560" y="1581374"/>
                  <a:pt x="49856" y="1448979"/>
                  <a:pt x="0" y="1321468"/>
                </a:cubicBezTo>
                <a:cubicBezTo>
                  <a:pt x="-49856" y="1193957"/>
                  <a:pt x="52950" y="1027734"/>
                  <a:pt x="0" y="850808"/>
                </a:cubicBezTo>
                <a:cubicBezTo>
                  <a:pt x="-52950" y="673882"/>
                  <a:pt x="35066" y="621063"/>
                  <a:pt x="0" y="416353"/>
                </a:cubicBezTo>
                <a:cubicBezTo>
                  <a:pt x="-35066" y="211643"/>
                  <a:pt x="21461" y="90058"/>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The words you need:</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carp </a:t>
            </a:r>
            <a:r>
              <a:rPr i="1" lang="it-IT" sz="1800">
                <a:solidFill>
                  <a:schemeClr val="dk1"/>
                </a:solidFill>
                <a:latin typeface="Calibri"/>
                <a:ea typeface="Calibri"/>
                <a:cs typeface="Calibri"/>
                <a:sym typeface="Calibri"/>
              </a:rPr>
              <a:t>= carpa</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brave = courageous</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was chosen = </a:t>
            </a:r>
            <a:r>
              <a:rPr i="1" lang="it-IT" sz="1800">
                <a:solidFill>
                  <a:schemeClr val="dk1"/>
                </a:solidFill>
                <a:latin typeface="Calibri"/>
                <a:ea typeface="Calibri"/>
                <a:cs typeface="Calibri"/>
                <a:sym typeface="Calibri"/>
              </a:rPr>
              <a:t>è stato scelto</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kite = </a:t>
            </a:r>
            <a:r>
              <a:rPr i="1" lang="it-IT" sz="1800">
                <a:solidFill>
                  <a:schemeClr val="dk1"/>
                </a:solidFill>
                <a:latin typeface="Calibri"/>
                <a:ea typeface="Calibri"/>
                <a:cs typeface="Calibri"/>
                <a:sym typeface="Calibri"/>
              </a:rPr>
              <a:t>aquilone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in the shape of = </a:t>
            </a:r>
            <a:r>
              <a:rPr i="1" lang="it-IT" sz="1800">
                <a:solidFill>
                  <a:schemeClr val="dk1"/>
                </a:solidFill>
                <a:latin typeface="Calibri"/>
                <a:ea typeface="Calibri"/>
                <a:cs typeface="Calibri"/>
                <a:sym typeface="Calibri"/>
              </a:rPr>
              <a:t>a forma di</a:t>
            </a:r>
            <a:endParaRPr/>
          </a:p>
        </p:txBody>
      </p:sp>
      <p:pic>
        <p:nvPicPr>
          <p:cNvPr id="299" name="Google Shape;299;p24"/>
          <p:cNvPicPr preferRelativeResize="0"/>
          <p:nvPr>
            <p:ph idx="4" type="body"/>
          </p:nvPr>
        </p:nvPicPr>
        <p:blipFill rotWithShape="1">
          <a:blip r:embed="rId4">
            <a:alphaModFix/>
          </a:blip>
          <a:srcRect b="0" l="0" r="0" t="0"/>
          <a:stretch/>
        </p:blipFill>
        <p:spPr>
          <a:xfrm flipH="1">
            <a:off x="6483220" y="2152123"/>
            <a:ext cx="4550181" cy="4486274"/>
          </a:xfrm>
          <a:prstGeom prst="rect">
            <a:avLst/>
          </a:prstGeom>
          <a:noFill/>
          <a:ln>
            <a:noFill/>
          </a:ln>
        </p:spPr>
      </p:pic>
      <p:sp>
        <p:nvSpPr>
          <p:cNvPr id="300" name="Google Shape;300;p24"/>
          <p:cNvSpPr/>
          <p:nvPr/>
        </p:nvSpPr>
        <p:spPr>
          <a:xfrm>
            <a:off x="593425" y="1264200"/>
            <a:ext cx="5574600" cy="5374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4000"/>
              <a:buFont typeface="Arial"/>
              <a:buNone/>
            </a:pPr>
            <a:r>
              <a:rPr b="1" lang="it-IT" sz="4000">
                <a:solidFill>
                  <a:schemeClr val="dk1"/>
                </a:solidFill>
                <a:latin typeface="Architects Daughter"/>
                <a:ea typeface="Architects Daughter"/>
                <a:cs typeface="Architects Daughter"/>
                <a:sym typeface="Architects Daughter"/>
              </a:rPr>
              <a:t>Koi</a:t>
            </a:r>
            <a:endParaRPr sz="4000">
              <a:solidFill>
                <a:schemeClr val="dk1"/>
              </a:solidFill>
              <a:latin typeface="Calibri"/>
              <a:ea typeface="Calibri"/>
              <a:cs typeface="Calibri"/>
              <a:sym typeface="Calibri"/>
            </a:endParaRPr>
          </a:p>
          <a:p>
            <a:pPr indent="0" lvl="0" marL="0" rtl="0" algn="just">
              <a:lnSpc>
                <a:spcPct val="115000"/>
              </a:lnSpc>
              <a:spcBef>
                <a:spcPts val="1600"/>
              </a:spcBef>
              <a:spcAft>
                <a:spcPts val="0"/>
              </a:spcAft>
              <a:buClr>
                <a:schemeClr val="dk1"/>
              </a:buClr>
              <a:buSzPts val="2000"/>
              <a:buFont typeface="Arial"/>
              <a:buNone/>
            </a:pPr>
            <a:r>
              <a:rPr i="1" lang="it-IT" sz="2000">
                <a:solidFill>
                  <a:schemeClr val="dk1"/>
                </a:solidFill>
                <a:latin typeface="Verdana"/>
                <a:ea typeface="Verdana"/>
                <a:cs typeface="Verdana"/>
                <a:sym typeface="Verdana"/>
              </a:rPr>
              <a:t>Koi</a:t>
            </a:r>
            <a:r>
              <a:rPr lang="it-IT" sz="2000">
                <a:solidFill>
                  <a:schemeClr val="dk1"/>
                </a:solidFill>
                <a:latin typeface="Verdana"/>
                <a:ea typeface="Verdana"/>
                <a:cs typeface="Verdana"/>
                <a:sym typeface="Verdana"/>
              </a:rPr>
              <a:t> means “carp”. Carps are very strong and brave: they can swim up waterfalls. This is why originally the carp was chosen as the symbol of boys.</a:t>
            </a:r>
            <a:endParaRPr sz="2000">
              <a:solidFill>
                <a:schemeClr val="dk1"/>
              </a:solidFill>
              <a:latin typeface="Calibri"/>
              <a:ea typeface="Calibri"/>
              <a:cs typeface="Calibri"/>
              <a:sym typeface="Calibri"/>
            </a:endParaRPr>
          </a:p>
          <a:p>
            <a:pPr indent="0" lvl="0" marL="0" rtl="0" algn="just">
              <a:lnSpc>
                <a:spcPct val="115000"/>
              </a:lnSpc>
              <a:spcBef>
                <a:spcPts val="1800"/>
              </a:spcBef>
              <a:spcAft>
                <a:spcPts val="0"/>
              </a:spcAft>
              <a:buClr>
                <a:schemeClr val="dk1"/>
              </a:buClr>
              <a:buSzPts val="2000"/>
              <a:buFont typeface="Arial"/>
              <a:buNone/>
            </a:pPr>
            <a:r>
              <a:rPr lang="it-IT" sz="2000">
                <a:solidFill>
                  <a:schemeClr val="dk1"/>
                </a:solidFill>
                <a:latin typeface="Verdana"/>
                <a:ea typeface="Verdana"/>
                <a:cs typeface="Verdana"/>
                <a:sym typeface="Verdana"/>
              </a:rPr>
              <a:t>On Children’s Day, the 5</a:t>
            </a:r>
            <a:r>
              <a:rPr baseline="30000" lang="it-IT" sz="2000">
                <a:solidFill>
                  <a:schemeClr val="dk1"/>
                </a:solidFill>
                <a:latin typeface="Verdana"/>
                <a:ea typeface="Verdana"/>
                <a:cs typeface="Verdana"/>
                <a:sym typeface="Verdana"/>
              </a:rPr>
              <a:t>th</a:t>
            </a:r>
            <a:r>
              <a:rPr lang="it-IT" sz="2000">
                <a:solidFill>
                  <a:schemeClr val="dk1"/>
                </a:solidFill>
                <a:latin typeface="Verdana"/>
                <a:ea typeface="Verdana"/>
                <a:cs typeface="Verdana"/>
                <a:sym typeface="Verdana"/>
              </a:rPr>
              <a:t> May, families put kites in the shape of carps outside their homes: the large carp represents the father, the medium carp the mother, the smaller carps represent the children.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04" name="Shape 304"/>
        <p:cNvGrpSpPr/>
        <p:nvPr/>
      </p:nvGrpSpPr>
      <p:grpSpPr>
        <a:xfrm>
          <a:off x="0" y="0"/>
          <a:ext cx="0" cy="0"/>
          <a:chOff x="0" y="0"/>
          <a:chExt cx="0" cy="0"/>
        </a:xfrm>
      </p:grpSpPr>
      <p:sp>
        <p:nvSpPr>
          <p:cNvPr id="305" name="Google Shape;305;p25"/>
          <p:cNvSpPr txBox="1"/>
          <p:nvPr>
            <p:ph type="title"/>
          </p:nvPr>
        </p:nvSpPr>
        <p:spPr>
          <a:xfrm>
            <a:off x="2256112" y="1193400"/>
            <a:ext cx="4158300" cy="99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Homework</a:t>
            </a:r>
            <a:endParaRPr/>
          </a:p>
        </p:txBody>
      </p:sp>
      <p:pic>
        <p:nvPicPr>
          <p:cNvPr id="306" name="Google Shape;306;p25"/>
          <p:cNvPicPr preferRelativeResize="0"/>
          <p:nvPr/>
        </p:nvPicPr>
        <p:blipFill rotWithShape="1">
          <a:blip r:embed="rId4">
            <a:alphaModFix/>
          </a:blip>
          <a:srcRect b="0" l="0" r="0" t="0"/>
          <a:stretch/>
        </p:blipFill>
        <p:spPr>
          <a:xfrm rot="-1751273">
            <a:off x="7879536" y="305048"/>
            <a:ext cx="3031250" cy="6043613"/>
          </a:xfrm>
          <a:prstGeom prst="rect">
            <a:avLst/>
          </a:prstGeom>
          <a:noFill/>
          <a:ln>
            <a:noFill/>
          </a:ln>
        </p:spPr>
      </p:pic>
      <p:sp>
        <p:nvSpPr>
          <p:cNvPr id="307" name="Google Shape;307;p25"/>
          <p:cNvSpPr txBox="1"/>
          <p:nvPr/>
        </p:nvSpPr>
        <p:spPr>
          <a:xfrm>
            <a:off x="1604497" y="2605293"/>
            <a:ext cx="5461500" cy="2062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3200">
                <a:solidFill>
                  <a:schemeClr val="lt1"/>
                </a:solidFill>
                <a:latin typeface="Calibri"/>
                <a:ea typeface="Calibri"/>
                <a:cs typeface="Calibri"/>
                <a:sym typeface="Calibri"/>
              </a:rPr>
              <a:t>For our </a:t>
            </a:r>
            <a:r>
              <a:rPr lang="it-IT" sz="3200" u="sng">
                <a:solidFill>
                  <a:schemeClr val="lt1"/>
                </a:solidFill>
                <a:latin typeface="Calibri"/>
                <a:ea typeface="Calibri"/>
                <a:cs typeface="Calibri"/>
                <a:sym typeface="Calibri"/>
              </a:rPr>
              <a:t>next lesson</a:t>
            </a:r>
            <a:r>
              <a:rPr lang="it-IT" sz="3200">
                <a:solidFill>
                  <a:schemeClr val="lt1"/>
                </a:solidFill>
                <a:latin typeface="Calibri"/>
                <a:ea typeface="Calibri"/>
                <a:cs typeface="Calibri"/>
                <a:sym typeface="Calibri"/>
              </a:rPr>
              <a:t>, choose one of the remaining symbols of page 1 of your photocopies and </a:t>
            </a:r>
            <a:r>
              <a:rPr b="1" lang="it-IT" sz="3200">
                <a:solidFill>
                  <a:schemeClr val="lt1"/>
                </a:solidFill>
                <a:latin typeface="Calibri"/>
                <a:ea typeface="Calibri"/>
                <a:cs typeface="Calibri"/>
                <a:sym typeface="Calibri"/>
              </a:rPr>
              <a:t>prepare a poster </a:t>
            </a:r>
            <a:r>
              <a:rPr lang="it-IT" sz="3200">
                <a:solidFill>
                  <a:schemeClr val="lt1"/>
                </a:solidFill>
                <a:latin typeface="Calibri"/>
                <a:ea typeface="Calibri"/>
                <a:cs typeface="Calibri"/>
                <a:sym typeface="Calibri"/>
              </a:rPr>
              <a:t>about it.</a:t>
            </a:r>
            <a:endParaRPr sz="32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11" name="Shape 311"/>
        <p:cNvGrpSpPr/>
        <p:nvPr/>
      </p:nvGrpSpPr>
      <p:grpSpPr>
        <a:xfrm>
          <a:off x="0" y="0"/>
          <a:ext cx="0" cy="0"/>
          <a:chOff x="0" y="0"/>
          <a:chExt cx="0" cy="0"/>
        </a:xfrm>
      </p:grpSpPr>
      <p:sp>
        <p:nvSpPr>
          <p:cNvPr id="312" name="Google Shape;312;p26"/>
          <p:cNvSpPr txBox="1"/>
          <p:nvPr>
            <p:ph type="title"/>
          </p:nvPr>
        </p:nvSpPr>
        <p:spPr>
          <a:xfrm>
            <a:off x="2921262" y="0"/>
            <a:ext cx="6349500" cy="105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chitects Daughter"/>
              <a:buNone/>
            </a:pPr>
            <a:r>
              <a:rPr b="1" lang="it-IT" sz="6000">
                <a:solidFill>
                  <a:schemeClr val="lt1"/>
                </a:solidFill>
                <a:latin typeface="Architects Daughter"/>
                <a:ea typeface="Architects Daughter"/>
                <a:cs typeface="Architects Daughter"/>
                <a:sym typeface="Architects Daughter"/>
              </a:rPr>
              <a:t>1,000 paper cranes</a:t>
            </a:r>
            <a:endParaRPr/>
          </a:p>
        </p:txBody>
      </p:sp>
      <p:sp>
        <p:nvSpPr>
          <p:cNvPr id="313" name="Google Shape;313;p26"/>
          <p:cNvSpPr/>
          <p:nvPr/>
        </p:nvSpPr>
        <p:spPr>
          <a:xfrm>
            <a:off x="3414638" y="1421078"/>
            <a:ext cx="5362723" cy="5296564"/>
          </a:xfrm>
          <a:custGeom>
            <a:rect b="b" l="l" r="r" t="t"/>
            <a:pathLst>
              <a:path extrusionOk="0" fill="none" h="5296564" w="5362723">
                <a:moveTo>
                  <a:pt x="0" y="0"/>
                </a:moveTo>
                <a:cubicBezTo>
                  <a:pt x="196731" y="-27792"/>
                  <a:pt x="472938" y="23409"/>
                  <a:pt x="595858" y="0"/>
                </a:cubicBezTo>
                <a:cubicBezTo>
                  <a:pt x="718778" y="-23409"/>
                  <a:pt x="975447" y="1526"/>
                  <a:pt x="1298971" y="0"/>
                </a:cubicBezTo>
                <a:cubicBezTo>
                  <a:pt x="1622495" y="-1526"/>
                  <a:pt x="1734170" y="16592"/>
                  <a:pt x="1948456" y="0"/>
                </a:cubicBezTo>
                <a:cubicBezTo>
                  <a:pt x="2162742" y="-16592"/>
                  <a:pt x="2305348" y="51801"/>
                  <a:pt x="2490687" y="0"/>
                </a:cubicBezTo>
                <a:cubicBezTo>
                  <a:pt x="2676026" y="-51801"/>
                  <a:pt x="2772198" y="34946"/>
                  <a:pt x="3032918" y="0"/>
                </a:cubicBezTo>
                <a:cubicBezTo>
                  <a:pt x="3293638" y="-34946"/>
                  <a:pt x="3481379" y="17191"/>
                  <a:pt x="3736030" y="0"/>
                </a:cubicBezTo>
                <a:cubicBezTo>
                  <a:pt x="3990681" y="-17191"/>
                  <a:pt x="4072866" y="54961"/>
                  <a:pt x="4385516" y="0"/>
                </a:cubicBezTo>
                <a:cubicBezTo>
                  <a:pt x="4698166" y="-54961"/>
                  <a:pt x="4915591" y="13214"/>
                  <a:pt x="5362723" y="0"/>
                </a:cubicBezTo>
                <a:cubicBezTo>
                  <a:pt x="5405178" y="205060"/>
                  <a:pt x="5325041" y="486240"/>
                  <a:pt x="5362723" y="641473"/>
                </a:cubicBezTo>
                <a:cubicBezTo>
                  <a:pt x="5400405" y="796706"/>
                  <a:pt x="5302595" y="1059737"/>
                  <a:pt x="5362723" y="1177014"/>
                </a:cubicBezTo>
                <a:cubicBezTo>
                  <a:pt x="5422851" y="1294291"/>
                  <a:pt x="5341365" y="1537271"/>
                  <a:pt x="5362723" y="1659590"/>
                </a:cubicBezTo>
                <a:cubicBezTo>
                  <a:pt x="5384081" y="1781909"/>
                  <a:pt x="5322405" y="2000418"/>
                  <a:pt x="5362723" y="2195132"/>
                </a:cubicBezTo>
                <a:cubicBezTo>
                  <a:pt x="5403041" y="2389846"/>
                  <a:pt x="5358480" y="2476959"/>
                  <a:pt x="5362723" y="2624742"/>
                </a:cubicBezTo>
                <a:cubicBezTo>
                  <a:pt x="5366966" y="2772525"/>
                  <a:pt x="5290430" y="3101992"/>
                  <a:pt x="5362723" y="3319180"/>
                </a:cubicBezTo>
                <a:cubicBezTo>
                  <a:pt x="5435016" y="3536368"/>
                  <a:pt x="5357553" y="3737468"/>
                  <a:pt x="5362723" y="4013618"/>
                </a:cubicBezTo>
                <a:cubicBezTo>
                  <a:pt x="5367893" y="4289768"/>
                  <a:pt x="5302115" y="4379822"/>
                  <a:pt x="5362723" y="4549160"/>
                </a:cubicBezTo>
                <a:cubicBezTo>
                  <a:pt x="5423331" y="4718498"/>
                  <a:pt x="5331186" y="5076379"/>
                  <a:pt x="5362723" y="5296564"/>
                </a:cubicBezTo>
                <a:cubicBezTo>
                  <a:pt x="5214932" y="5305185"/>
                  <a:pt x="5105033" y="5261110"/>
                  <a:pt x="4874119" y="5296564"/>
                </a:cubicBezTo>
                <a:cubicBezTo>
                  <a:pt x="4643205" y="5332018"/>
                  <a:pt x="4498853" y="5293890"/>
                  <a:pt x="4385516" y="5296564"/>
                </a:cubicBezTo>
                <a:cubicBezTo>
                  <a:pt x="4272179" y="5299238"/>
                  <a:pt x="4125453" y="5283494"/>
                  <a:pt x="3896912" y="5296564"/>
                </a:cubicBezTo>
                <a:cubicBezTo>
                  <a:pt x="3668371" y="5309634"/>
                  <a:pt x="3482369" y="5277622"/>
                  <a:pt x="3247427" y="5296564"/>
                </a:cubicBezTo>
                <a:cubicBezTo>
                  <a:pt x="3012486" y="5315506"/>
                  <a:pt x="2804357" y="5278498"/>
                  <a:pt x="2544314" y="5296564"/>
                </a:cubicBezTo>
                <a:cubicBezTo>
                  <a:pt x="2284271" y="5314630"/>
                  <a:pt x="2235633" y="5238526"/>
                  <a:pt x="2055710" y="5296564"/>
                </a:cubicBezTo>
                <a:cubicBezTo>
                  <a:pt x="1875787" y="5354602"/>
                  <a:pt x="1639727" y="5265134"/>
                  <a:pt x="1513480" y="5296564"/>
                </a:cubicBezTo>
                <a:cubicBezTo>
                  <a:pt x="1387233" y="5327994"/>
                  <a:pt x="1086367" y="5286540"/>
                  <a:pt x="917621" y="5296564"/>
                </a:cubicBezTo>
                <a:cubicBezTo>
                  <a:pt x="748875" y="5306588"/>
                  <a:pt x="304700" y="5244917"/>
                  <a:pt x="0" y="5296564"/>
                </a:cubicBezTo>
                <a:cubicBezTo>
                  <a:pt x="-49974" y="5163598"/>
                  <a:pt x="71912" y="4789445"/>
                  <a:pt x="0" y="4655091"/>
                </a:cubicBezTo>
                <a:cubicBezTo>
                  <a:pt x="-71912" y="4520737"/>
                  <a:pt x="23864" y="4357409"/>
                  <a:pt x="0" y="4066584"/>
                </a:cubicBezTo>
                <a:cubicBezTo>
                  <a:pt x="-23864" y="3775759"/>
                  <a:pt x="28993" y="3609272"/>
                  <a:pt x="0" y="3478077"/>
                </a:cubicBezTo>
                <a:cubicBezTo>
                  <a:pt x="-28993" y="3346882"/>
                  <a:pt x="37140" y="3074749"/>
                  <a:pt x="0" y="2942536"/>
                </a:cubicBezTo>
                <a:cubicBezTo>
                  <a:pt x="-37140" y="2810323"/>
                  <a:pt x="47785" y="2539225"/>
                  <a:pt x="0" y="2301063"/>
                </a:cubicBezTo>
                <a:cubicBezTo>
                  <a:pt x="-47785" y="2062901"/>
                  <a:pt x="49112" y="1861908"/>
                  <a:pt x="0" y="1659590"/>
                </a:cubicBezTo>
                <a:cubicBezTo>
                  <a:pt x="-49112" y="1457272"/>
                  <a:pt x="50554" y="1323500"/>
                  <a:pt x="0" y="1124049"/>
                </a:cubicBezTo>
                <a:cubicBezTo>
                  <a:pt x="-50554" y="924598"/>
                  <a:pt x="58203" y="443064"/>
                  <a:pt x="0" y="0"/>
                </a:cubicBezTo>
                <a:close/>
              </a:path>
              <a:path extrusionOk="0" h="5296564" w="5362723">
                <a:moveTo>
                  <a:pt x="0" y="0"/>
                </a:moveTo>
                <a:cubicBezTo>
                  <a:pt x="237391" y="-43729"/>
                  <a:pt x="319390" y="37422"/>
                  <a:pt x="595858" y="0"/>
                </a:cubicBezTo>
                <a:cubicBezTo>
                  <a:pt x="872326" y="-37422"/>
                  <a:pt x="1082687" y="16218"/>
                  <a:pt x="1245343" y="0"/>
                </a:cubicBezTo>
                <a:cubicBezTo>
                  <a:pt x="1407999" y="-16218"/>
                  <a:pt x="1526204" y="48096"/>
                  <a:pt x="1733947" y="0"/>
                </a:cubicBezTo>
                <a:cubicBezTo>
                  <a:pt x="1941690" y="-48096"/>
                  <a:pt x="2048598" y="39937"/>
                  <a:pt x="2329805" y="0"/>
                </a:cubicBezTo>
                <a:cubicBezTo>
                  <a:pt x="2611012" y="-39937"/>
                  <a:pt x="2830266" y="54683"/>
                  <a:pt x="3032918" y="0"/>
                </a:cubicBezTo>
                <a:cubicBezTo>
                  <a:pt x="3235570" y="-54683"/>
                  <a:pt x="3548389" y="53232"/>
                  <a:pt x="3682403" y="0"/>
                </a:cubicBezTo>
                <a:cubicBezTo>
                  <a:pt x="3816417" y="-53232"/>
                  <a:pt x="4074999" y="41049"/>
                  <a:pt x="4224634" y="0"/>
                </a:cubicBezTo>
                <a:cubicBezTo>
                  <a:pt x="4374269" y="-41049"/>
                  <a:pt x="4615969" y="49299"/>
                  <a:pt x="4766865" y="0"/>
                </a:cubicBezTo>
                <a:cubicBezTo>
                  <a:pt x="4917761" y="-49299"/>
                  <a:pt x="5132793" y="490"/>
                  <a:pt x="5362723" y="0"/>
                </a:cubicBezTo>
                <a:cubicBezTo>
                  <a:pt x="5409605" y="92649"/>
                  <a:pt x="5328019" y="259871"/>
                  <a:pt x="5362723" y="429610"/>
                </a:cubicBezTo>
                <a:cubicBezTo>
                  <a:pt x="5397427" y="599349"/>
                  <a:pt x="5308406" y="696612"/>
                  <a:pt x="5362723" y="912186"/>
                </a:cubicBezTo>
                <a:cubicBezTo>
                  <a:pt x="5417040" y="1127760"/>
                  <a:pt x="5349948" y="1199927"/>
                  <a:pt x="5362723" y="1341796"/>
                </a:cubicBezTo>
                <a:cubicBezTo>
                  <a:pt x="5375498" y="1483665"/>
                  <a:pt x="5322214" y="1677265"/>
                  <a:pt x="5362723" y="1771406"/>
                </a:cubicBezTo>
                <a:cubicBezTo>
                  <a:pt x="5403232" y="1865547"/>
                  <a:pt x="5310230" y="2184964"/>
                  <a:pt x="5362723" y="2359914"/>
                </a:cubicBezTo>
                <a:cubicBezTo>
                  <a:pt x="5415216" y="2534864"/>
                  <a:pt x="5350527" y="2726045"/>
                  <a:pt x="5362723" y="2842489"/>
                </a:cubicBezTo>
                <a:cubicBezTo>
                  <a:pt x="5374919" y="2958934"/>
                  <a:pt x="5346884" y="3087175"/>
                  <a:pt x="5362723" y="3272100"/>
                </a:cubicBezTo>
                <a:cubicBezTo>
                  <a:pt x="5378562" y="3457025"/>
                  <a:pt x="5309238" y="3611213"/>
                  <a:pt x="5362723" y="3807641"/>
                </a:cubicBezTo>
                <a:cubicBezTo>
                  <a:pt x="5416208" y="4004069"/>
                  <a:pt x="5352279" y="4209566"/>
                  <a:pt x="5362723" y="4396148"/>
                </a:cubicBezTo>
                <a:cubicBezTo>
                  <a:pt x="5373167" y="4582730"/>
                  <a:pt x="5351956" y="5054688"/>
                  <a:pt x="5362723" y="5296564"/>
                </a:cubicBezTo>
                <a:cubicBezTo>
                  <a:pt x="5268624" y="5328039"/>
                  <a:pt x="5142440" y="5257584"/>
                  <a:pt x="4927747" y="5296564"/>
                </a:cubicBezTo>
                <a:cubicBezTo>
                  <a:pt x="4713054" y="5335544"/>
                  <a:pt x="4545861" y="5254641"/>
                  <a:pt x="4385516" y="5296564"/>
                </a:cubicBezTo>
                <a:cubicBezTo>
                  <a:pt x="4225171" y="5338487"/>
                  <a:pt x="4110167" y="5249154"/>
                  <a:pt x="3950539" y="5296564"/>
                </a:cubicBezTo>
                <a:cubicBezTo>
                  <a:pt x="3790911" y="5343974"/>
                  <a:pt x="3651904" y="5275976"/>
                  <a:pt x="3354681" y="5296564"/>
                </a:cubicBezTo>
                <a:cubicBezTo>
                  <a:pt x="3057458" y="5317152"/>
                  <a:pt x="2992972" y="5266350"/>
                  <a:pt x="2758823" y="5296564"/>
                </a:cubicBezTo>
                <a:cubicBezTo>
                  <a:pt x="2524674" y="5326778"/>
                  <a:pt x="2337075" y="5291546"/>
                  <a:pt x="2109338" y="5296564"/>
                </a:cubicBezTo>
                <a:cubicBezTo>
                  <a:pt x="1881602" y="5301582"/>
                  <a:pt x="1822089" y="5290582"/>
                  <a:pt x="1567107" y="5296564"/>
                </a:cubicBezTo>
                <a:cubicBezTo>
                  <a:pt x="1312125" y="5302546"/>
                  <a:pt x="1143624" y="5260006"/>
                  <a:pt x="971249" y="5296564"/>
                </a:cubicBezTo>
                <a:cubicBezTo>
                  <a:pt x="798874" y="5333122"/>
                  <a:pt x="301772" y="5212159"/>
                  <a:pt x="0" y="5296564"/>
                </a:cubicBezTo>
                <a:cubicBezTo>
                  <a:pt x="-26251" y="5173503"/>
                  <a:pt x="47439" y="5076641"/>
                  <a:pt x="0" y="4866954"/>
                </a:cubicBezTo>
                <a:cubicBezTo>
                  <a:pt x="-47439" y="4657267"/>
                  <a:pt x="48729" y="4501718"/>
                  <a:pt x="0" y="4384378"/>
                </a:cubicBezTo>
                <a:cubicBezTo>
                  <a:pt x="-48729" y="4267038"/>
                  <a:pt x="28961" y="4100500"/>
                  <a:pt x="0" y="3954768"/>
                </a:cubicBezTo>
                <a:cubicBezTo>
                  <a:pt x="-28961" y="3809036"/>
                  <a:pt x="37899" y="3684140"/>
                  <a:pt x="0" y="3472192"/>
                </a:cubicBezTo>
                <a:cubicBezTo>
                  <a:pt x="-37899" y="3260244"/>
                  <a:pt x="30127" y="3197713"/>
                  <a:pt x="0" y="2936650"/>
                </a:cubicBezTo>
                <a:cubicBezTo>
                  <a:pt x="-30127" y="2675587"/>
                  <a:pt x="53171" y="2581346"/>
                  <a:pt x="0" y="2348143"/>
                </a:cubicBezTo>
                <a:cubicBezTo>
                  <a:pt x="-53171" y="2114940"/>
                  <a:pt x="34579" y="2007636"/>
                  <a:pt x="0" y="1918533"/>
                </a:cubicBezTo>
                <a:cubicBezTo>
                  <a:pt x="-34579" y="1829430"/>
                  <a:pt x="12202" y="1548014"/>
                  <a:pt x="0" y="1382992"/>
                </a:cubicBezTo>
                <a:cubicBezTo>
                  <a:pt x="-12202" y="1217970"/>
                  <a:pt x="24775" y="883276"/>
                  <a:pt x="0" y="741519"/>
                </a:cubicBezTo>
                <a:cubicBezTo>
                  <a:pt x="-24775" y="599762"/>
                  <a:pt x="87519" y="154615"/>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900">
                <a:solidFill>
                  <a:schemeClr val="dk1"/>
                </a:solidFill>
                <a:latin typeface="Calibri"/>
                <a:ea typeface="Calibri"/>
                <a:cs typeface="Calibri"/>
                <a:sym typeface="Calibri"/>
              </a:rPr>
              <a:t>The words you need:</a:t>
            </a:r>
            <a:endParaRPr/>
          </a:p>
          <a:p>
            <a:pPr indent="0" lvl="0" marL="0" marR="0" rtl="0" algn="ctr">
              <a:spcBef>
                <a:spcPts val="1200"/>
              </a:spcBef>
              <a:spcAft>
                <a:spcPts val="0"/>
              </a:spcAft>
              <a:buNone/>
            </a:pPr>
            <a:r>
              <a:rPr lang="it-IT" sz="1900">
                <a:solidFill>
                  <a:schemeClr val="dk1"/>
                </a:solidFill>
                <a:latin typeface="Calibri"/>
                <a:ea typeface="Calibri"/>
                <a:cs typeface="Calibri"/>
                <a:sym typeface="Calibri"/>
              </a:rPr>
              <a:t>take part = participate</a:t>
            </a:r>
            <a:endParaRPr sz="1900">
              <a:solidFill>
                <a:schemeClr val="dk1"/>
              </a:solidFill>
              <a:latin typeface="Calibri"/>
              <a:ea typeface="Calibri"/>
              <a:cs typeface="Calibri"/>
              <a:sym typeface="Calibri"/>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to sign = </a:t>
            </a:r>
            <a:r>
              <a:rPr i="1" lang="it-IT" sz="1900">
                <a:solidFill>
                  <a:schemeClr val="dk1"/>
                </a:solidFill>
                <a:latin typeface="Calibri"/>
                <a:ea typeface="Calibri"/>
                <a:cs typeface="Calibri"/>
                <a:sym typeface="Calibri"/>
              </a:rPr>
              <a:t>firmare</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agreement = </a:t>
            </a:r>
            <a:r>
              <a:rPr i="1" lang="it-IT" sz="1900">
                <a:solidFill>
                  <a:schemeClr val="dk1"/>
                </a:solidFill>
                <a:latin typeface="Calibri"/>
                <a:ea typeface="Calibri"/>
                <a:cs typeface="Calibri"/>
                <a:sym typeface="Calibri"/>
              </a:rPr>
              <a:t>accordo</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to force = make someone do something</a:t>
            </a:r>
            <a:endParaRPr sz="1900">
              <a:solidFill>
                <a:schemeClr val="dk1"/>
              </a:solidFill>
              <a:latin typeface="Calibri"/>
              <a:ea typeface="Calibri"/>
              <a:cs typeface="Calibri"/>
              <a:sym typeface="Calibri"/>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ally = </a:t>
            </a:r>
            <a:r>
              <a:rPr i="1" lang="it-IT" sz="1900">
                <a:solidFill>
                  <a:schemeClr val="dk1"/>
                </a:solidFill>
                <a:latin typeface="Calibri"/>
                <a:ea typeface="Calibri"/>
                <a:cs typeface="Calibri"/>
                <a:sym typeface="Calibri"/>
              </a:rPr>
              <a:t>alleato</a:t>
            </a:r>
            <a:endParaRPr sz="1900">
              <a:solidFill>
                <a:schemeClr val="dk1"/>
              </a:solidFill>
              <a:latin typeface="Calibri"/>
              <a:ea typeface="Calibri"/>
              <a:cs typeface="Calibri"/>
              <a:sym typeface="Calibri"/>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weapon = </a:t>
            </a:r>
            <a:r>
              <a:rPr i="1" lang="it-IT" sz="1900">
                <a:solidFill>
                  <a:schemeClr val="dk1"/>
                </a:solidFill>
                <a:latin typeface="Calibri"/>
                <a:ea typeface="Calibri"/>
                <a:cs typeface="Calibri"/>
                <a:sym typeface="Calibri"/>
              </a:rPr>
              <a:t>arma</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drop = </a:t>
            </a:r>
            <a:r>
              <a:rPr i="1" lang="it-IT" sz="1900">
                <a:solidFill>
                  <a:schemeClr val="dk1"/>
                </a:solidFill>
                <a:latin typeface="Calibri"/>
                <a:ea typeface="Calibri"/>
                <a:cs typeface="Calibri"/>
                <a:sym typeface="Calibri"/>
              </a:rPr>
              <a:t>far cadere</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take place = </a:t>
            </a:r>
            <a:r>
              <a:rPr i="1" lang="it-IT" sz="1900">
                <a:solidFill>
                  <a:schemeClr val="dk1"/>
                </a:solidFill>
                <a:latin typeface="Calibri"/>
                <a:ea typeface="Calibri"/>
                <a:cs typeface="Calibri"/>
                <a:sym typeface="Calibri"/>
              </a:rPr>
              <a:t>avvenire</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surrender = </a:t>
            </a:r>
            <a:r>
              <a:rPr i="1" lang="it-IT" sz="1900">
                <a:solidFill>
                  <a:schemeClr val="dk1"/>
                </a:solidFill>
                <a:latin typeface="Calibri"/>
                <a:ea typeface="Calibri"/>
                <a:cs typeface="Calibri"/>
                <a:sym typeface="Calibri"/>
              </a:rPr>
              <a:t>arrendersi</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exposure = </a:t>
            </a:r>
            <a:r>
              <a:rPr i="1" lang="it-IT" sz="1900">
                <a:solidFill>
                  <a:schemeClr val="dk1"/>
                </a:solidFill>
                <a:latin typeface="Calibri"/>
                <a:ea typeface="Calibri"/>
                <a:cs typeface="Calibri"/>
                <a:sym typeface="Calibri"/>
              </a:rPr>
              <a:t>esposizione</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fold = </a:t>
            </a:r>
            <a:r>
              <a:rPr i="1" lang="it-IT" sz="1900">
                <a:solidFill>
                  <a:schemeClr val="dk1"/>
                </a:solidFill>
                <a:latin typeface="Calibri"/>
                <a:ea typeface="Calibri"/>
                <a:cs typeface="Calibri"/>
                <a:sym typeface="Calibri"/>
              </a:rPr>
              <a:t>piegare</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crane = </a:t>
            </a:r>
            <a:r>
              <a:rPr i="1" lang="it-IT" sz="1900">
                <a:solidFill>
                  <a:schemeClr val="dk1"/>
                </a:solidFill>
                <a:latin typeface="Calibri"/>
                <a:ea typeface="Calibri"/>
                <a:cs typeface="Calibri"/>
                <a:sym typeface="Calibri"/>
              </a:rPr>
              <a:t>gru</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grant = </a:t>
            </a:r>
            <a:r>
              <a:rPr i="1" lang="it-IT" sz="1900">
                <a:solidFill>
                  <a:schemeClr val="dk1"/>
                </a:solidFill>
                <a:latin typeface="Calibri"/>
                <a:ea typeface="Calibri"/>
                <a:cs typeface="Calibri"/>
                <a:sym typeface="Calibri"/>
              </a:rPr>
              <a:t>concedere, accordare</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recovery = </a:t>
            </a:r>
            <a:r>
              <a:rPr i="1" lang="it-IT" sz="1900">
                <a:solidFill>
                  <a:schemeClr val="dk1"/>
                </a:solidFill>
                <a:latin typeface="Calibri"/>
                <a:ea typeface="Calibri"/>
                <a:cs typeface="Calibri"/>
                <a:sym typeface="Calibri"/>
              </a:rPr>
              <a:t>ristabilirsi, riprendersi</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disease = </a:t>
            </a:r>
            <a:r>
              <a:rPr i="1" lang="it-IT" sz="1900">
                <a:solidFill>
                  <a:schemeClr val="dk1"/>
                </a:solidFill>
                <a:latin typeface="Calibri"/>
                <a:ea typeface="Calibri"/>
                <a:cs typeface="Calibri"/>
                <a:sym typeface="Calibri"/>
              </a:rPr>
              <a:t>malattia</a:t>
            </a:r>
            <a:endParaRPr/>
          </a:p>
          <a:p>
            <a:pPr indent="0" lvl="0" marL="0" marR="0" rtl="0" algn="ctr">
              <a:spcBef>
                <a:spcPts val="0"/>
              </a:spcBef>
              <a:spcAft>
                <a:spcPts val="0"/>
              </a:spcAft>
              <a:buNone/>
            </a:pPr>
            <a:r>
              <a:rPr lang="it-IT" sz="1900">
                <a:solidFill>
                  <a:schemeClr val="dk1"/>
                </a:solidFill>
                <a:latin typeface="Calibri"/>
                <a:ea typeface="Calibri"/>
                <a:cs typeface="Calibri"/>
                <a:sym typeface="Calibri"/>
              </a:rPr>
              <a:t>raise money = </a:t>
            </a:r>
            <a:r>
              <a:rPr i="1" lang="it-IT" sz="1900">
                <a:solidFill>
                  <a:schemeClr val="dk1"/>
                </a:solidFill>
                <a:latin typeface="Calibri"/>
                <a:ea typeface="Calibri"/>
                <a:cs typeface="Calibri"/>
                <a:sym typeface="Calibri"/>
              </a:rPr>
              <a:t>raccogliere soldi</a:t>
            </a:r>
            <a:endParaRPr sz="1900">
              <a:solidFill>
                <a:schemeClr val="dk1"/>
              </a:solidFill>
              <a:latin typeface="Calibri"/>
              <a:ea typeface="Calibri"/>
              <a:cs typeface="Calibri"/>
              <a:sym typeface="Calibri"/>
            </a:endParaRPr>
          </a:p>
        </p:txBody>
      </p:sp>
      <p:sp>
        <p:nvSpPr>
          <p:cNvPr id="314" name="Google Shape;314;p26"/>
          <p:cNvSpPr txBox="1"/>
          <p:nvPr/>
        </p:nvSpPr>
        <p:spPr>
          <a:xfrm>
            <a:off x="4863611" y="897858"/>
            <a:ext cx="26916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2800">
                <a:solidFill>
                  <a:schemeClr val="lt1"/>
                </a:solidFill>
                <a:latin typeface="Calibri"/>
                <a:ea typeface="Calibri"/>
                <a:cs typeface="Calibri"/>
                <a:sym typeface="Calibri"/>
              </a:rPr>
              <a:t>Before reading…</a:t>
            </a:r>
            <a:endParaRPr sz="2000">
              <a:solidFill>
                <a:schemeClr val="dk1"/>
              </a:solidFill>
              <a:latin typeface="Calibri"/>
              <a:ea typeface="Calibri"/>
              <a:cs typeface="Calibri"/>
              <a:sym typeface="Calibri"/>
            </a:endParaRPr>
          </a:p>
        </p:txBody>
      </p:sp>
      <p:pic>
        <p:nvPicPr>
          <p:cNvPr id="315" name="Google Shape;315;p26"/>
          <p:cNvPicPr preferRelativeResize="0"/>
          <p:nvPr/>
        </p:nvPicPr>
        <p:blipFill rotWithShape="1">
          <a:blip r:embed="rId4">
            <a:alphaModFix/>
          </a:blip>
          <a:srcRect b="0" l="0" r="0" t="0"/>
          <a:stretch/>
        </p:blipFill>
        <p:spPr>
          <a:xfrm rot="1147658">
            <a:off x="9277849" y="436861"/>
            <a:ext cx="2746619" cy="1968433"/>
          </a:xfrm>
          <a:prstGeom prst="rect">
            <a:avLst/>
          </a:prstGeom>
          <a:noFill/>
          <a:ln>
            <a:noFill/>
          </a:ln>
        </p:spPr>
      </p:pic>
      <p:pic>
        <p:nvPicPr>
          <p:cNvPr id="316" name="Google Shape;316;p26"/>
          <p:cNvPicPr preferRelativeResize="0"/>
          <p:nvPr/>
        </p:nvPicPr>
        <p:blipFill rotWithShape="1">
          <a:blip r:embed="rId5">
            <a:alphaModFix/>
          </a:blip>
          <a:srcRect b="0" l="0" r="0" t="0"/>
          <a:stretch/>
        </p:blipFill>
        <p:spPr>
          <a:xfrm flipH="1" rot="-2505429">
            <a:off x="361412" y="3662476"/>
            <a:ext cx="2746619" cy="19684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20" name="Shape 320"/>
        <p:cNvGrpSpPr/>
        <p:nvPr/>
      </p:nvGrpSpPr>
      <p:grpSpPr>
        <a:xfrm>
          <a:off x="0" y="0"/>
          <a:ext cx="0" cy="0"/>
          <a:chOff x="0" y="0"/>
          <a:chExt cx="0" cy="0"/>
        </a:xfrm>
      </p:grpSpPr>
      <p:sp>
        <p:nvSpPr>
          <p:cNvPr id="321" name="Google Shape;321;p27"/>
          <p:cNvSpPr txBox="1"/>
          <p:nvPr>
            <p:ph type="title"/>
          </p:nvPr>
        </p:nvSpPr>
        <p:spPr>
          <a:xfrm>
            <a:off x="2263975" y="0"/>
            <a:ext cx="7386000" cy="1167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chitects Daughter"/>
              <a:buNone/>
            </a:pPr>
            <a:r>
              <a:rPr b="1" lang="it-IT" sz="5400">
                <a:solidFill>
                  <a:schemeClr val="lt1"/>
                </a:solidFill>
                <a:latin typeface="Architects Daughter"/>
                <a:ea typeface="Architects Daughter"/>
                <a:cs typeface="Architects Daughter"/>
                <a:sym typeface="Architects Daughter"/>
              </a:rPr>
              <a:t>Japan and World War II </a:t>
            </a:r>
            <a:endParaRPr b="1" sz="5400">
              <a:solidFill>
                <a:schemeClr val="lt1"/>
              </a:solidFill>
              <a:latin typeface="Architects Daughter"/>
              <a:ea typeface="Architects Daughter"/>
              <a:cs typeface="Architects Daughter"/>
              <a:sym typeface="Architects Daughter"/>
            </a:endParaRPr>
          </a:p>
        </p:txBody>
      </p:sp>
      <p:sp>
        <p:nvSpPr>
          <p:cNvPr id="322" name="Google Shape;322;p27"/>
          <p:cNvSpPr txBox="1"/>
          <p:nvPr>
            <p:ph idx="2" type="body"/>
          </p:nvPr>
        </p:nvSpPr>
        <p:spPr>
          <a:xfrm>
            <a:off x="749794" y="1714553"/>
            <a:ext cx="5898636" cy="436690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b="1" lang="it-IT" sz="3200">
                <a:solidFill>
                  <a:schemeClr val="lt1"/>
                </a:solidFill>
              </a:rPr>
              <a:t>Fill in the text with these words:</a:t>
            </a:r>
            <a:endParaRPr/>
          </a:p>
          <a:p>
            <a:pPr indent="0" lvl="0" marL="0" rtl="0" algn="ctr">
              <a:lnSpc>
                <a:spcPct val="90000"/>
              </a:lnSpc>
              <a:spcBef>
                <a:spcPts val="2800"/>
              </a:spcBef>
              <a:spcAft>
                <a:spcPts val="0"/>
              </a:spcAft>
              <a:buClr>
                <a:schemeClr val="lt1"/>
              </a:buClr>
              <a:buSzPts val="3200"/>
              <a:buNone/>
            </a:pPr>
            <a:r>
              <a:rPr lang="it-IT" sz="3200">
                <a:solidFill>
                  <a:schemeClr val="lt1"/>
                </a:solidFill>
              </a:rPr>
              <a:t>radiation exposure </a:t>
            </a:r>
            <a:endParaRPr/>
          </a:p>
          <a:p>
            <a:pPr indent="0" lvl="0" marL="0" rtl="0" algn="ctr">
              <a:lnSpc>
                <a:spcPct val="90000"/>
              </a:lnSpc>
              <a:spcBef>
                <a:spcPts val="1000"/>
              </a:spcBef>
              <a:spcAft>
                <a:spcPts val="0"/>
              </a:spcAft>
              <a:buClr>
                <a:schemeClr val="lt1"/>
              </a:buClr>
              <a:buSzPts val="3200"/>
              <a:buNone/>
            </a:pPr>
            <a:r>
              <a:rPr lang="it-IT" sz="3200">
                <a:solidFill>
                  <a:schemeClr val="lt1"/>
                </a:solidFill>
              </a:rPr>
              <a:t>atomic bomb </a:t>
            </a:r>
            <a:endParaRPr/>
          </a:p>
          <a:p>
            <a:pPr indent="0" lvl="0" marL="0" rtl="0" algn="ctr">
              <a:lnSpc>
                <a:spcPct val="90000"/>
              </a:lnSpc>
              <a:spcBef>
                <a:spcPts val="1000"/>
              </a:spcBef>
              <a:spcAft>
                <a:spcPts val="0"/>
              </a:spcAft>
              <a:buClr>
                <a:schemeClr val="lt1"/>
              </a:buClr>
              <a:buSzPts val="3200"/>
              <a:buNone/>
            </a:pPr>
            <a:r>
              <a:rPr lang="it-IT" sz="3200">
                <a:solidFill>
                  <a:schemeClr val="lt1"/>
                </a:solidFill>
              </a:rPr>
              <a:t>attack on Pearl Harbor</a:t>
            </a:r>
            <a:endParaRPr/>
          </a:p>
          <a:p>
            <a:pPr indent="0" lvl="0" marL="0" rtl="0" algn="ctr">
              <a:lnSpc>
                <a:spcPct val="90000"/>
              </a:lnSpc>
              <a:spcBef>
                <a:spcPts val="1000"/>
              </a:spcBef>
              <a:spcAft>
                <a:spcPts val="0"/>
              </a:spcAft>
              <a:buClr>
                <a:schemeClr val="lt1"/>
              </a:buClr>
              <a:buSzPts val="3200"/>
              <a:buNone/>
            </a:pPr>
            <a:r>
              <a:rPr lang="it-IT" sz="3200">
                <a:solidFill>
                  <a:schemeClr val="lt1"/>
                </a:solidFill>
              </a:rPr>
              <a:t>Nagasaki </a:t>
            </a:r>
            <a:endParaRPr/>
          </a:p>
          <a:p>
            <a:pPr indent="0" lvl="0" marL="0" rtl="0" algn="ctr">
              <a:lnSpc>
                <a:spcPct val="90000"/>
              </a:lnSpc>
              <a:spcBef>
                <a:spcPts val="1000"/>
              </a:spcBef>
              <a:spcAft>
                <a:spcPts val="0"/>
              </a:spcAft>
              <a:buClr>
                <a:schemeClr val="lt1"/>
              </a:buClr>
              <a:buSzPts val="3200"/>
              <a:buNone/>
            </a:pPr>
            <a:r>
              <a:rPr lang="it-IT" sz="3200">
                <a:solidFill>
                  <a:schemeClr val="lt1"/>
                </a:solidFill>
              </a:rPr>
              <a:t>1945	</a:t>
            </a:r>
            <a:endParaRPr/>
          </a:p>
          <a:p>
            <a:pPr indent="0" lvl="0" marL="0" rtl="0" algn="ctr">
              <a:lnSpc>
                <a:spcPct val="90000"/>
              </a:lnSpc>
              <a:spcBef>
                <a:spcPts val="1000"/>
              </a:spcBef>
              <a:spcAft>
                <a:spcPts val="0"/>
              </a:spcAft>
              <a:buClr>
                <a:schemeClr val="lt1"/>
              </a:buClr>
              <a:buSzPts val="3200"/>
              <a:buNone/>
            </a:pPr>
            <a:r>
              <a:rPr lang="it-IT" sz="3200">
                <a:solidFill>
                  <a:schemeClr val="lt1"/>
                </a:solidFill>
              </a:rPr>
              <a:t>1940</a:t>
            </a:r>
            <a:endParaRPr/>
          </a:p>
          <a:p>
            <a:pPr indent="0" lvl="0" marL="0" rtl="0" algn="l">
              <a:lnSpc>
                <a:spcPct val="90000"/>
              </a:lnSpc>
              <a:spcBef>
                <a:spcPts val="1000"/>
              </a:spcBef>
              <a:spcAft>
                <a:spcPts val="0"/>
              </a:spcAft>
              <a:buClr>
                <a:schemeClr val="dk1"/>
              </a:buClr>
              <a:buSzPts val="2800"/>
              <a:buNone/>
            </a:pPr>
            <a:r>
              <a:t/>
            </a:r>
            <a:endParaRPr/>
          </a:p>
        </p:txBody>
      </p:sp>
      <p:pic>
        <p:nvPicPr>
          <p:cNvPr id="323" name="Google Shape;323;p27">
            <a:hlinkClick r:id="rId4"/>
          </p:cNvPr>
          <p:cNvPicPr preferRelativeResize="0"/>
          <p:nvPr>
            <p:ph idx="4" type="body"/>
          </p:nvPr>
        </p:nvPicPr>
        <p:blipFill rotWithShape="1">
          <a:blip r:embed="rId5">
            <a:alphaModFix/>
          </a:blip>
          <a:srcRect b="0" l="2468" r="51960" t="7294"/>
          <a:stretch/>
        </p:blipFill>
        <p:spPr>
          <a:xfrm>
            <a:off x="7132320" y="1040238"/>
            <a:ext cx="4309886" cy="558807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27" name="Shape 327"/>
        <p:cNvGrpSpPr/>
        <p:nvPr/>
      </p:nvGrpSpPr>
      <p:grpSpPr>
        <a:xfrm>
          <a:off x="0" y="0"/>
          <a:ext cx="0" cy="0"/>
          <a:chOff x="0" y="0"/>
          <a:chExt cx="0" cy="0"/>
        </a:xfrm>
      </p:grpSpPr>
      <p:sp>
        <p:nvSpPr>
          <p:cNvPr id="328" name="Google Shape;328;p28"/>
          <p:cNvSpPr txBox="1"/>
          <p:nvPr>
            <p:ph idx="1" type="body"/>
          </p:nvPr>
        </p:nvSpPr>
        <p:spPr>
          <a:xfrm>
            <a:off x="719211" y="984738"/>
            <a:ext cx="10753578" cy="5641146"/>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90000"/>
              </a:lnSpc>
              <a:spcBef>
                <a:spcPts val="0"/>
              </a:spcBef>
              <a:spcAft>
                <a:spcPts val="0"/>
              </a:spcAft>
              <a:buClr>
                <a:schemeClr val="lt1"/>
              </a:buClr>
              <a:buSzPts val="2800"/>
              <a:buNone/>
            </a:pPr>
            <a:r>
              <a:rPr lang="it-IT">
                <a:solidFill>
                  <a:schemeClr val="lt1"/>
                </a:solidFill>
              </a:rPr>
              <a:t>Japan took part in the final years of World War II: in September ________, it decided to sign an agreement with Italy and Germany called the </a:t>
            </a:r>
            <a:r>
              <a:rPr b="1" i="1" lang="it-IT">
                <a:solidFill>
                  <a:schemeClr val="lt1"/>
                </a:solidFill>
              </a:rPr>
              <a:t>Tripartite Pact</a:t>
            </a:r>
            <a:r>
              <a:rPr lang="it-IT">
                <a:solidFill>
                  <a:schemeClr val="lt1"/>
                </a:solidFill>
              </a:rPr>
              <a:t>.</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The Japanese ________________________ (Hawaii islands) in December 1941 forced the USA to enter the conflict.</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From 1941 to 1945, Japan fought against the USA and its allies. </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In May </a:t>
            </a:r>
            <a:r>
              <a:rPr lang="it-IT">
                <a:solidFill>
                  <a:schemeClr val="lt1"/>
                </a:solidFill>
              </a:rPr>
              <a:t>________</a:t>
            </a:r>
            <a:r>
              <a:rPr lang="it-IT">
                <a:solidFill>
                  <a:schemeClr val="lt1"/>
                </a:solidFill>
              </a:rPr>
              <a:t>, the war had ended in Europe but was still going on in the East. So, the US President Harry Truman decided to use a new powerful weapon to end the conflict. The first ________________ was dropped on the </a:t>
            </a:r>
            <a:r>
              <a:rPr b="1" lang="it-IT">
                <a:solidFill>
                  <a:schemeClr val="lt1"/>
                </a:solidFill>
              </a:rPr>
              <a:t>6th August 1945 </a:t>
            </a:r>
            <a:r>
              <a:rPr lang="it-IT">
                <a:solidFill>
                  <a:schemeClr val="lt1"/>
                </a:solidFill>
              </a:rPr>
              <a:t>on the city of Hiroshima: it killed 100,000 people.</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Three days later, a second attack took place against ________________ and other 200,000 people were killed. Many people died in the following years because of _________________________.</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On the 14th August Japan surrendered: World War II was over.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29" name="Google Shape;329;p28"/>
          <p:cNvSpPr txBox="1"/>
          <p:nvPr/>
        </p:nvSpPr>
        <p:spPr>
          <a:xfrm>
            <a:off x="719211" y="112542"/>
            <a:ext cx="114492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4400">
                <a:solidFill>
                  <a:schemeClr val="lt1"/>
                </a:solidFill>
                <a:latin typeface="Calibri"/>
                <a:ea typeface="Calibri"/>
                <a:cs typeface="Calibri"/>
                <a:sym typeface="Calibri"/>
              </a:rPr>
              <a:t>Text</a:t>
            </a:r>
            <a:endParaRPr b="1"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33" name="Shape 333"/>
        <p:cNvGrpSpPr/>
        <p:nvPr/>
      </p:nvGrpSpPr>
      <p:grpSpPr>
        <a:xfrm>
          <a:off x="0" y="0"/>
          <a:ext cx="0" cy="0"/>
          <a:chOff x="0" y="0"/>
          <a:chExt cx="0" cy="0"/>
        </a:xfrm>
      </p:grpSpPr>
      <p:sp>
        <p:nvSpPr>
          <p:cNvPr id="334" name="Google Shape;334;p29"/>
          <p:cNvSpPr txBox="1"/>
          <p:nvPr>
            <p:ph idx="1" type="body"/>
          </p:nvPr>
        </p:nvSpPr>
        <p:spPr>
          <a:xfrm>
            <a:off x="719211" y="1069145"/>
            <a:ext cx="10753578" cy="561301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lt1"/>
              </a:buClr>
              <a:buSzPts val="2800"/>
              <a:buNone/>
            </a:pPr>
            <a:r>
              <a:rPr lang="it-IT">
                <a:solidFill>
                  <a:schemeClr val="lt1"/>
                </a:solidFill>
              </a:rPr>
              <a:t>Japan took part in the final years of World War II: in September </a:t>
            </a:r>
            <a:r>
              <a:rPr lang="it-IT" u="sng">
                <a:solidFill>
                  <a:schemeClr val="lt1"/>
                </a:solidFill>
              </a:rPr>
              <a:t>1940</a:t>
            </a:r>
            <a:r>
              <a:rPr lang="it-IT">
                <a:solidFill>
                  <a:schemeClr val="lt1"/>
                </a:solidFill>
              </a:rPr>
              <a:t>, it decided to sign an agreement with Italy and Germany called the </a:t>
            </a:r>
            <a:r>
              <a:rPr b="1" i="1" lang="it-IT">
                <a:solidFill>
                  <a:schemeClr val="lt1"/>
                </a:solidFill>
              </a:rPr>
              <a:t>Tripartite Pact</a:t>
            </a:r>
            <a:r>
              <a:rPr lang="it-IT">
                <a:solidFill>
                  <a:schemeClr val="lt1"/>
                </a:solidFill>
              </a:rPr>
              <a:t>.</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The Japanese </a:t>
            </a:r>
            <a:r>
              <a:rPr lang="it-IT" u="sng">
                <a:solidFill>
                  <a:schemeClr val="lt1"/>
                </a:solidFill>
              </a:rPr>
              <a:t>attack on Pearl Harbor</a:t>
            </a:r>
            <a:r>
              <a:rPr lang="it-IT">
                <a:solidFill>
                  <a:schemeClr val="lt1"/>
                </a:solidFill>
              </a:rPr>
              <a:t> (Hawaii islands) in December 1941 forced the USA to enter the conflict.</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From 1941 to 1945, Japan fought against the USA and its allies. </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In May </a:t>
            </a:r>
            <a:r>
              <a:rPr lang="it-IT" u="sng">
                <a:solidFill>
                  <a:schemeClr val="lt1"/>
                </a:solidFill>
              </a:rPr>
              <a:t>1945</a:t>
            </a:r>
            <a:r>
              <a:rPr lang="it-IT">
                <a:solidFill>
                  <a:schemeClr val="lt1"/>
                </a:solidFill>
              </a:rPr>
              <a:t>, the war had ended in Europe but was still going on in the East. So, the US President Harry Truman decided to use a new powerful weapon to end the conflict. The first </a:t>
            </a:r>
            <a:r>
              <a:rPr lang="it-IT" u="sng">
                <a:solidFill>
                  <a:schemeClr val="lt1"/>
                </a:solidFill>
              </a:rPr>
              <a:t>atomic bomb</a:t>
            </a:r>
            <a:r>
              <a:rPr lang="it-IT">
                <a:solidFill>
                  <a:schemeClr val="lt1"/>
                </a:solidFill>
              </a:rPr>
              <a:t> was dropped on the </a:t>
            </a:r>
            <a:r>
              <a:rPr b="1" lang="it-IT">
                <a:solidFill>
                  <a:schemeClr val="lt1"/>
                </a:solidFill>
              </a:rPr>
              <a:t>6th August 1945 </a:t>
            </a:r>
            <a:r>
              <a:rPr lang="it-IT">
                <a:solidFill>
                  <a:schemeClr val="lt1"/>
                </a:solidFill>
              </a:rPr>
              <a:t>on the city of Hiroshima: it killed 100,000 people.</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Three days later, a second attack took place against </a:t>
            </a:r>
            <a:r>
              <a:rPr lang="it-IT" u="sng">
                <a:solidFill>
                  <a:schemeClr val="lt1"/>
                </a:solidFill>
              </a:rPr>
              <a:t>Nagasaki</a:t>
            </a:r>
            <a:r>
              <a:rPr lang="it-IT">
                <a:solidFill>
                  <a:schemeClr val="lt1"/>
                </a:solidFill>
              </a:rPr>
              <a:t> and other 200,000 people were killed. Many people died in the following years because of </a:t>
            </a:r>
            <a:r>
              <a:rPr lang="it-IT" u="sng">
                <a:solidFill>
                  <a:schemeClr val="lt1"/>
                </a:solidFill>
              </a:rPr>
              <a:t>radiation exposure</a:t>
            </a:r>
            <a:r>
              <a:rPr lang="it-IT">
                <a:solidFill>
                  <a:schemeClr val="lt1"/>
                </a:solidFill>
              </a:rPr>
              <a:t>.</a:t>
            </a:r>
            <a:endParaRPr/>
          </a:p>
          <a:p>
            <a:pPr indent="0" lvl="0" marL="0" rtl="0" algn="just">
              <a:lnSpc>
                <a:spcPct val="90000"/>
              </a:lnSpc>
              <a:spcBef>
                <a:spcPts val="1000"/>
              </a:spcBef>
              <a:spcAft>
                <a:spcPts val="0"/>
              </a:spcAft>
              <a:buClr>
                <a:schemeClr val="lt1"/>
              </a:buClr>
              <a:buSzPts val="2800"/>
              <a:buNone/>
            </a:pPr>
            <a:r>
              <a:rPr lang="it-IT">
                <a:solidFill>
                  <a:schemeClr val="lt1"/>
                </a:solidFill>
              </a:rPr>
              <a:t>On the 14th August Japan surrendered: World War II was over.</a:t>
            </a:r>
            <a:endParaRPr/>
          </a:p>
        </p:txBody>
      </p:sp>
      <p:sp>
        <p:nvSpPr>
          <p:cNvPr id="335" name="Google Shape;335;p29"/>
          <p:cNvSpPr txBox="1"/>
          <p:nvPr/>
        </p:nvSpPr>
        <p:spPr>
          <a:xfrm>
            <a:off x="719211" y="112542"/>
            <a:ext cx="349531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4400">
                <a:solidFill>
                  <a:schemeClr val="lt1"/>
                </a:solidFill>
                <a:latin typeface="Calibri"/>
                <a:ea typeface="Calibri"/>
                <a:cs typeface="Calibri"/>
                <a:sym typeface="Calibri"/>
              </a:rPr>
              <a:t>Text - answers</a:t>
            </a:r>
            <a:endParaRPr b="1"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46000"/>
          </a:blip>
          <a:stretch>
            <a:fillRect/>
          </a:stretch>
        </a:blipFill>
      </p:bgPr>
    </p:bg>
    <p:spTree>
      <p:nvGrpSpPr>
        <p:cNvPr id="99" name="Shape 99"/>
        <p:cNvGrpSpPr/>
        <p:nvPr/>
      </p:nvGrpSpPr>
      <p:grpSpPr>
        <a:xfrm>
          <a:off x="0" y="0"/>
          <a:ext cx="0" cy="0"/>
          <a:chOff x="0" y="0"/>
          <a:chExt cx="0" cy="0"/>
        </a:xfrm>
      </p:grpSpPr>
      <p:sp>
        <p:nvSpPr>
          <p:cNvPr id="100" name="Google Shape;100;p3"/>
          <p:cNvSpPr txBox="1"/>
          <p:nvPr>
            <p:ph type="title"/>
          </p:nvPr>
        </p:nvSpPr>
        <p:spPr>
          <a:xfrm>
            <a:off x="307937" y="220030"/>
            <a:ext cx="1070668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480"/>
              <a:buFont typeface="Architects Daughter"/>
              <a:buNone/>
            </a:pPr>
            <a:r>
              <a:rPr b="1" lang="it-IT" sz="6080">
                <a:solidFill>
                  <a:schemeClr val="lt1"/>
                </a:solidFill>
                <a:latin typeface="Architects Daughter"/>
                <a:ea typeface="Architects Daughter"/>
                <a:cs typeface="Architects Daughter"/>
                <a:sym typeface="Architects Daughter"/>
              </a:rPr>
              <a:t>To warm up… </a:t>
            </a:r>
            <a:br>
              <a:rPr b="1" lang="it-IT" sz="6080">
                <a:solidFill>
                  <a:schemeClr val="lt1"/>
                </a:solidFill>
                <a:latin typeface="Architects Daughter"/>
                <a:ea typeface="Architects Daughter"/>
                <a:cs typeface="Architects Daughter"/>
                <a:sym typeface="Architects Daughter"/>
              </a:rPr>
            </a:br>
            <a:r>
              <a:rPr b="1" lang="it-IT" sz="3559">
                <a:solidFill>
                  <a:schemeClr val="lt1"/>
                </a:solidFill>
                <a:latin typeface="Architects Daughter"/>
                <a:ea typeface="Architects Daughter"/>
                <a:cs typeface="Architects Daughter"/>
                <a:sym typeface="Architects Daughter"/>
              </a:rPr>
              <a:t>Choose the right name for each picture!</a:t>
            </a:r>
            <a:endParaRPr b="1" sz="6080">
              <a:solidFill>
                <a:schemeClr val="lt1"/>
              </a:solidFill>
              <a:latin typeface="Architects Daughter"/>
              <a:ea typeface="Architects Daughter"/>
              <a:cs typeface="Architects Daughter"/>
              <a:sym typeface="Architects Daughter"/>
            </a:endParaRPr>
          </a:p>
        </p:txBody>
      </p:sp>
      <p:pic>
        <p:nvPicPr>
          <p:cNvPr id="101" name="Google Shape;101;p3"/>
          <p:cNvPicPr preferRelativeResize="0"/>
          <p:nvPr/>
        </p:nvPicPr>
        <p:blipFill rotWithShape="1">
          <a:blip r:embed="rId4">
            <a:alphaModFix/>
          </a:blip>
          <a:srcRect b="0" l="0" r="0" t="0"/>
          <a:stretch/>
        </p:blipFill>
        <p:spPr>
          <a:xfrm>
            <a:off x="9270501" y="220030"/>
            <a:ext cx="2581275" cy="1820545"/>
          </a:xfrm>
          <a:prstGeom prst="ellipse">
            <a:avLst/>
          </a:prstGeom>
          <a:noFill/>
          <a:ln>
            <a:noFill/>
          </a:ln>
        </p:spPr>
      </p:pic>
      <p:pic>
        <p:nvPicPr>
          <p:cNvPr descr="Immagine che contiene piatto, cibo, sushi&#10;&#10;Descrizione generata automaticamente" id="102" name="Google Shape;102;p3"/>
          <p:cNvPicPr preferRelativeResize="0"/>
          <p:nvPr/>
        </p:nvPicPr>
        <p:blipFill rotWithShape="1">
          <a:blip r:embed="rId5">
            <a:alphaModFix/>
          </a:blip>
          <a:srcRect b="0" l="0" r="0" t="0"/>
          <a:stretch/>
        </p:blipFill>
        <p:spPr>
          <a:xfrm>
            <a:off x="407510" y="2125448"/>
            <a:ext cx="1714500" cy="1510665"/>
          </a:xfrm>
          <a:prstGeom prst="rect">
            <a:avLst/>
          </a:prstGeom>
          <a:noFill/>
          <a:ln>
            <a:noFill/>
          </a:ln>
        </p:spPr>
      </p:pic>
      <p:pic>
        <p:nvPicPr>
          <p:cNvPr id="103" name="Google Shape;103;p3"/>
          <p:cNvPicPr preferRelativeResize="0"/>
          <p:nvPr/>
        </p:nvPicPr>
        <p:blipFill rotWithShape="1">
          <a:blip r:embed="rId6">
            <a:alphaModFix/>
          </a:blip>
          <a:srcRect b="7710" l="0" r="67973" t="54422"/>
          <a:stretch/>
        </p:blipFill>
        <p:spPr>
          <a:xfrm>
            <a:off x="2429561" y="2132790"/>
            <a:ext cx="1857375" cy="1477010"/>
          </a:xfrm>
          <a:prstGeom prst="rect">
            <a:avLst/>
          </a:prstGeom>
          <a:noFill/>
          <a:ln>
            <a:noFill/>
          </a:ln>
        </p:spPr>
      </p:pic>
      <p:pic>
        <p:nvPicPr>
          <p:cNvPr id="104" name="Google Shape;104;p3"/>
          <p:cNvPicPr preferRelativeResize="0"/>
          <p:nvPr/>
        </p:nvPicPr>
        <p:blipFill rotWithShape="1">
          <a:blip r:embed="rId7">
            <a:alphaModFix/>
          </a:blip>
          <a:srcRect b="0" l="0" r="0" t="0"/>
          <a:stretch/>
        </p:blipFill>
        <p:spPr>
          <a:xfrm>
            <a:off x="4618355" y="2152475"/>
            <a:ext cx="1477645" cy="1457325"/>
          </a:xfrm>
          <a:prstGeom prst="rect">
            <a:avLst/>
          </a:prstGeom>
          <a:noFill/>
          <a:ln>
            <a:noFill/>
          </a:ln>
        </p:spPr>
      </p:pic>
      <p:pic>
        <p:nvPicPr>
          <p:cNvPr descr="Immagine che contiene accessorio&#10;&#10;Descrizione generata automaticamente" id="105" name="Google Shape;105;p3"/>
          <p:cNvPicPr preferRelativeResize="0"/>
          <p:nvPr/>
        </p:nvPicPr>
        <p:blipFill rotWithShape="1">
          <a:blip r:embed="rId8">
            <a:alphaModFix/>
          </a:blip>
          <a:srcRect b="0" l="0" r="0" t="0"/>
          <a:stretch/>
        </p:blipFill>
        <p:spPr>
          <a:xfrm>
            <a:off x="6197347" y="2266775"/>
            <a:ext cx="1738630" cy="1343025"/>
          </a:xfrm>
          <a:prstGeom prst="rect">
            <a:avLst/>
          </a:prstGeom>
          <a:noFill/>
          <a:ln>
            <a:noFill/>
          </a:ln>
        </p:spPr>
      </p:pic>
      <p:pic>
        <p:nvPicPr>
          <p:cNvPr descr="Immagine che contiene giocattolo, bambola, grafica vettoriale&#10;&#10;Descrizione generata automaticamente" id="106" name="Google Shape;106;p3"/>
          <p:cNvPicPr preferRelativeResize="0"/>
          <p:nvPr/>
        </p:nvPicPr>
        <p:blipFill rotWithShape="1">
          <a:blip r:embed="rId9">
            <a:alphaModFix/>
          </a:blip>
          <a:srcRect b="3276" l="67036" r="-286" t="0"/>
          <a:stretch/>
        </p:blipFill>
        <p:spPr>
          <a:xfrm>
            <a:off x="8362950" y="1723850"/>
            <a:ext cx="907551" cy="1885950"/>
          </a:xfrm>
          <a:prstGeom prst="ellipse">
            <a:avLst/>
          </a:prstGeom>
          <a:noFill/>
          <a:ln>
            <a:noFill/>
          </a:ln>
        </p:spPr>
      </p:pic>
      <p:pic>
        <p:nvPicPr>
          <p:cNvPr id="107" name="Google Shape;107;p3"/>
          <p:cNvPicPr preferRelativeResize="0"/>
          <p:nvPr/>
        </p:nvPicPr>
        <p:blipFill rotWithShape="1">
          <a:blip r:embed="rId10">
            <a:alphaModFix/>
          </a:blip>
          <a:srcRect b="0" l="0" r="0" t="0"/>
          <a:stretch/>
        </p:blipFill>
        <p:spPr>
          <a:xfrm>
            <a:off x="9762439" y="2276300"/>
            <a:ext cx="2026920" cy="1333500"/>
          </a:xfrm>
          <a:prstGeom prst="rect">
            <a:avLst/>
          </a:prstGeom>
          <a:noFill/>
          <a:ln>
            <a:noFill/>
          </a:ln>
        </p:spPr>
      </p:pic>
      <p:pic>
        <p:nvPicPr>
          <p:cNvPr id="108" name="Google Shape;108;p3"/>
          <p:cNvPicPr preferRelativeResize="0"/>
          <p:nvPr/>
        </p:nvPicPr>
        <p:blipFill rotWithShape="1">
          <a:blip r:embed="rId11">
            <a:alphaModFix/>
          </a:blip>
          <a:srcRect b="0" l="0" r="0" t="0"/>
          <a:stretch/>
        </p:blipFill>
        <p:spPr>
          <a:xfrm>
            <a:off x="155756" y="4646204"/>
            <a:ext cx="1476375" cy="1379220"/>
          </a:xfrm>
          <a:prstGeom prst="rect">
            <a:avLst/>
          </a:prstGeom>
          <a:noFill/>
          <a:ln>
            <a:noFill/>
          </a:ln>
        </p:spPr>
      </p:pic>
      <p:pic>
        <p:nvPicPr>
          <p:cNvPr descr="Immagine che contiene persona, scultura&#10;&#10;Descrizione generata automaticamente" id="109" name="Google Shape;109;p3"/>
          <p:cNvPicPr preferRelativeResize="0"/>
          <p:nvPr/>
        </p:nvPicPr>
        <p:blipFill rotWithShape="1">
          <a:blip r:embed="rId12">
            <a:alphaModFix/>
          </a:blip>
          <a:srcRect b="6826" l="5655" r="9514" t="5221"/>
          <a:stretch/>
        </p:blipFill>
        <p:spPr>
          <a:xfrm>
            <a:off x="1632131" y="4109219"/>
            <a:ext cx="2428875" cy="2085975"/>
          </a:xfrm>
          <a:prstGeom prst="rect">
            <a:avLst/>
          </a:prstGeom>
          <a:noFill/>
          <a:ln>
            <a:noFill/>
          </a:ln>
        </p:spPr>
      </p:pic>
      <p:pic>
        <p:nvPicPr>
          <p:cNvPr descr="Immagine che contiene porcellana, ceramica, pentola&#10;&#10;Descrizione generata automaticamente" id="110" name="Google Shape;110;p3"/>
          <p:cNvPicPr preferRelativeResize="0"/>
          <p:nvPr/>
        </p:nvPicPr>
        <p:blipFill rotWithShape="1">
          <a:blip r:embed="rId13">
            <a:alphaModFix/>
          </a:blip>
          <a:srcRect b="0" l="0" r="0" t="0"/>
          <a:stretch/>
        </p:blipFill>
        <p:spPr>
          <a:xfrm>
            <a:off x="3964101" y="4366394"/>
            <a:ext cx="1906270" cy="1828800"/>
          </a:xfrm>
          <a:prstGeom prst="ellipse">
            <a:avLst/>
          </a:prstGeom>
          <a:noFill/>
          <a:ln>
            <a:noFill/>
          </a:ln>
        </p:spPr>
      </p:pic>
      <p:pic>
        <p:nvPicPr>
          <p:cNvPr descr="Immagine che contiene testo, sfocatura&#10;&#10;Descrizione generata automaticamente" id="111" name="Google Shape;111;p3"/>
          <p:cNvPicPr preferRelativeResize="0"/>
          <p:nvPr/>
        </p:nvPicPr>
        <p:blipFill rotWithShape="1">
          <a:blip r:embed="rId14">
            <a:alphaModFix/>
          </a:blip>
          <a:srcRect b="0" l="0" r="0" t="0"/>
          <a:stretch/>
        </p:blipFill>
        <p:spPr>
          <a:xfrm>
            <a:off x="6096000" y="4429034"/>
            <a:ext cx="2266950" cy="1813560"/>
          </a:xfrm>
          <a:prstGeom prst="ellipse">
            <a:avLst/>
          </a:prstGeom>
          <a:noFill/>
          <a:ln>
            <a:noFill/>
          </a:ln>
        </p:spPr>
      </p:pic>
      <p:pic>
        <p:nvPicPr>
          <p:cNvPr descr="Immagine che contiene scuro&#10;&#10;Descrizione generata automaticamente" id="112" name="Google Shape;112;p3"/>
          <p:cNvPicPr preferRelativeResize="0"/>
          <p:nvPr/>
        </p:nvPicPr>
        <p:blipFill rotWithShape="1">
          <a:blip r:embed="rId15">
            <a:alphaModFix/>
          </a:blip>
          <a:srcRect b="0" l="0" r="0" t="0"/>
          <a:stretch/>
        </p:blipFill>
        <p:spPr>
          <a:xfrm>
            <a:off x="8441226" y="4480786"/>
            <a:ext cx="1895475" cy="1710055"/>
          </a:xfrm>
          <a:prstGeom prst="rect">
            <a:avLst/>
          </a:prstGeom>
          <a:noFill/>
          <a:ln>
            <a:noFill/>
          </a:ln>
        </p:spPr>
      </p:pic>
      <p:pic>
        <p:nvPicPr>
          <p:cNvPr descr="Immagine che contiene nero, scuro, stella, notte&#10;&#10;Descrizione generata automaticamente" id="113" name="Google Shape;113;p3"/>
          <p:cNvPicPr preferRelativeResize="0"/>
          <p:nvPr/>
        </p:nvPicPr>
        <p:blipFill rotWithShape="1">
          <a:blip r:embed="rId16">
            <a:alphaModFix/>
          </a:blip>
          <a:srcRect b="0" l="0" r="0" t="0"/>
          <a:stretch/>
        </p:blipFill>
        <p:spPr>
          <a:xfrm>
            <a:off x="10561139" y="3920081"/>
            <a:ext cx="1475105" cy="2270760"/>
          </a:xfrm>
          <a:prstGeom prst="rect">
            <a:avLst/>
          </a:prstGeom>
          <a:noFill/>
          <a:ln>
            <a:noFill/>
          </a:ln>
        </p:spPr>
      </p:pic>
      <p:sp>
        <p:nvSpPr>
          <p:cNvPr id="114" name="Google Shape;114;p3"/>
          <p:cNvSpPr txBox="1"/>
          <p:nvPr/>
        </p:nvSpPr>
        <p:spPr>
          <a:xfrm>
            <a:off x="6464618" y="384573"/>
            <a:ext cx="32650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Sakura (</a:t>
            </a:r>
            <a:r>
              <a:rPr b="1" i="1" lang="it-IT" sz="2400">
                <a:solidFill>
                  <a:schemeClr val="lt1"/>
                </a:solidFill>
                <a:latin typeface="Calibri"/>
                <a:ea typeface="Calibri"/>
                <a:cs typeface="Calibri"/>
                <a:sym typeface="Calibri"/>
              </a:rPr>
              <a:t>Cherry blossom</a:t>
            </a:r>
            <a:r>
              <a:rPr b="1" lang="it-IT" sz="2400">
                <a:solidFill>
                  <a:schemeClr val="lt1"/>
                </a:solidFill>
                <a:latin typeface="Calibri"/>
                <a:ea typeface="Calibri"/>
                <a:cs typeface="Calibri"/>
                <a:sym typeface="Calibri"/>
              </a:rPr>
              <a:t>)</a:t>
            </a:r>
            <a:endParaRPr/>
          </a:p>
        </p:txBody>
      </p:sp>
      <p:sp>
        <p:nvSpPr>
          <p:cNvPr id="115" name="Google Shape;115;p3"/>
          <p:cNvSpPr txBox="1"/>
          <p:nvPr/>
        </p:nvSpPr>
        <p:spPr>
          <a:xfrm>
            <a:off x="890693" y="3673867"/>
            <a:ext cx="8595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Sushi</a:t>
            </a:r>
            <a:endParaRPr/>
          </a:p>
        </p:txBody>
      </p:sp>
      <p:sp>
        <p:nvSpPr>
          <p:cNvPr id="116" name="Google Shape;116;p3"/>
          <p:cNvSpPr txBox="1"/>
          <p:nvPr/>
        </p:nvSpPr>
        <p:spPr>
          <a:xfrm>
            <a:off x="2992770" y="3673866"/>
            <a:ext cx="63472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Fan</a:t>
            </a:r>
            <a:endParaRPr/>
          </a:p>
        </p:txBody>
      </p:sp>
      <p:sp>
        <p:nvSpPr>
          <p:cNvPr id="117" name="Google Shape;117;p3"/>
          <p:cNvSpPr txBox="1"/>
          <p:nvPr/>
        </p:nvSpPr>
        <p:spPr>
          <a:xfrm>
            <a:off x="4632448" y="3689248"/>
            <a:ext cx="14428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Koi (</a:t>
            </a:r>
            <a:r>
              <a:rPr b="1" i="1" lang="it-IT" sz="2400">
                <a:solidFill>
                  <a:schemeClr val="lt1"/>
                </a:solidFill>
                <a:latin typeface="Calibri"/>
                <a:ea typeface="Calibri"/>
                <a:cs typeface="Calibri"/>
                <a:sym typeface="Calibri"/>
              </a:rPr>
              <a:t>Carp</a:t>
            </a:r>
            <a:r>
              <a:rPr b="1" lang="it-IT" sz="2400">
                <a:solidFill>
                  <a:schemeClr val="lt1"/>
                </a:solidFill>
                <a:latin typeface="Calibri"/>
                <a:ea typeface="Calibri"/>
                <a:cs typeface="Calibri"/>
                <a:sym typeface="Calibri"/>
              </a:rPr>
              <a:t>)</a:t>
            </a:r>
            <a:endParaRPr/>
          </a:p>
        </p:txBody>
      </p:sp>
      <p:sp>
        <p:nvSpPr>
          <p:cNvPr id="118" name="Google Shape;118;p3"/>
          <p:cNvSpPr txBox="1"/>
          <p:nvPr/>
        </p:nvSpPr>
        <p:spPr>
          <a:xfrm>
            <a:off x="6438072" y="3668268"/>
            <a:ext cx="119571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Origami</a:t>
            </a:r>
            <a:endParaRPr/>
          </a:p>
        </p:txBody>
      </p:sp>
      <p:sp>
        <p:nvSpPr>
          <p:cNvPr id="119" name="Google Shape;119;p3"/>
          <p:cNvSpPr txBox="1"/>
          <p:nvPr/>
        </p:nvSpPr>
        <p:spPr>
          <a:xfrm>
            <a:off x="8266197" y="3678068"/>
            <a:ext cx="11737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Kimono</a:t>
            </a:r>
            <a:endParaRPr/>
          </a:p>
        </p:txBody>
      </p:sp>
      <p:sp>
        <p:nvSpPr>
          <p:cNvPr id="120" name="Google Shape;120;p3"/>
          <p:cNvSpPr txBox="1"/>
          <p:nvPr/>
        </p:nvSpPr>
        <p:spPr>
          <a:xfrm>
            <a:off x="10361513" y="3683692"/>
            <a:ext cx="71205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Rise</a:t>
            </a:r>
            <a:endParaRPr/>
          </a:p>
        </p:txBody>
      </p:sp>
      <p:sp>
        <p:nvSpPr>
          <p:cNvPr id="121" name="Google Shape;121;p3"/>
          <p:cNvSpPr txBox="1"/>
          <p:nvPr/>
        </p:nvSpPr>
        <p:spPr>
          <a:xfrm>
            <a:off x="193212" y="6100744"/>
            <a:ext cx="123623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Noodles</a:t>
            </a:r>
            <a:endParaRPr/>
          </a:p>
        </p:txBody>
      </p:sp>
      <p:sp>
        <p:nvSpPr>
          <p:cNvPr id="122" name="Google Shape;122;p3"/>
          <p:cNvSpPr txBox="1"/>
          <p:nvPr/>
        </p:nvSpPr>
        <p:spPr>
          <a:xfrm>
            <a:off x="2231984" y="6100743"/>
            <a:ext cx="1227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Samurai</a:t>
            </a:r>
            <a:endParaRPr/>
          </a:p>
        </p:txBody>
      </p:sp>
      <p:sp>
        <p:nvSpPr>
          <p:cNvPr id="123" name="Google Shape;123;p3"/>
          <p:cNvSpPr txBox="1"/>
          <p:nvPr/>
        </p:nvSpPr>
        <p:spPr>
          <a:xfrm>
            <a:off x="4656629" y="6100742"/>
            <a:ext cx="6181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Tea</a:t>
            </a:r>
            <a:endParaRPr/>
          </a:p>
        </p:txBody>
      </p:sp>
      <p:sp>
        <p:nvSpPr>
          <p:cNvPr id="124" name="Google Shape;124;p3"/>
          <p:cNvSpPr txBox="1"/>
          <p:nvPr/>
        </p:nvSpPr>
        <p:spPr>
          <a:xfrm>
            <a:off x="6438072" y="6100741"/>
            <a:ext cx="158280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Mount Fuji</a:t>
            </a:r>
            <a:endParaRPr/>
          </a:p>
        </p:txBody>
      </p:sp>
      <p:sp>
        <p:nvSpPr>
          <p:cNvPr id="125" name="Google Shape;125;p3"/>
          <p:cNvSpPr txBox="1"/>
          <p:nvPr/>
        </p:nvSpPr>
        <p:spPr>
          <a:xfrm>
            <a:off x="8853057" y="6100740"/>
            <a:ext cx="103906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Bonsai</a:t>
            </a:r>
            <a:endParaRPr/>
          </a:p>
        </p:txBody>
      </p:sp>
      <p:sp>
        <p:nvSpPr>
          <p:cNvPr id="126" name="Google Shape;126;p3"/>
          <p:cNvSpPr txBox="1"/>
          <p:nvPr/>
        </p:nvSpPr>
        <p:spPr>
          <a:xfrm>
            <a:off x="10748532" y="6100740"/>
            <a:ext cx="111979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chemeClr val="lt1"/>
                </a:solidFill>
                <a:latin typeface="Calibri"/>
                <a:ea typeface="Calibri"/>
                <a:cs typeface="Calibri"/>
                <a:sym typeface="Calibri"/>
              </a:rPr>
              <a:t>Pagoda</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39" name="Shape 339"/>
        <p:cNvGrpSpPr/>
        <p:nvPr/>
      </p:nvGrpSpPr>
      <p:grpSpPr>
        <a:xfrm>
          <a:off x="0" y="0"/>
          <a:ext cx="0" cy="0"/>
          <a:chOff x="0" y="0"/>
          <a:chExt cx="0" cy="0"/>
        </a:xfrm>
      </p:grpSpPr>
      <p:sp>
        <p:nvSpPr>
          <p:cNvPr id="340" name="Google Shape;340;p30"/>
          <p:cNvSpPr txBox="1"/>
          <p:nvPr>
            <p:ph type="title"/>
          </p:nvPr>
        </p:nvSpPr>
        <p:spPr>
          <a:xfrm>
            <a:off x="3467100" y="312350"/>
            <a:ext cx="56880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Sadako Sasaki</a:t>
            </a:r>
            <a:endParaRPr/>
          </a:p>
        </p:txBody>
      </p:sp>
      <p:sp>
        <p:nvSpPr>
          <p:cNvPr id="341" name="Google Shape;341;p30"/>
          <p:cNvSpPr/>
          <p:nvPr/>
        </p:nvSpPr>
        <p:spPr>
          <a:xfrm>
            <a:off x="646625" y="1844625"/>
            <a:ext cx="5520690" cy="2770044"/>
          </a:xfrm>
          <a:custGeom>
            <a:rect b="b" l="l" r="r" t="t"/>
            <a:pathLst>
              <a:path extrusionOk="0" h="2352479" w="5257800">
                <a:moveTo>
                  <a:pt x="0" y="0"/>
                </a:moveTo>
                <a:cubicBezTo>
                  <a:pt x="204271" y="-13042"/>
                  <a:pt x="273877" y="-19950"/>
                  <a:pt x="499491" y="0"/>
                </a:cubicBezTo>
                <a:cubicBezTo>
                  <a:pt x="725105" y="19950"/>
                  <a:pt x="947042" y="29612"/>
                  <a:pt x="1156716" y="0"/>
                </a:cubicBezTo>
                <a:cubicBezTo>
                  <a:pt x="1366391" y="-29612"/>
                  <a:pt x="1525519" y="-12512"/>
                  <a:pt x="1708785" y="0"/>
                </a:cubicBezTo>
                <a:cubicBezTo>
                  <a:pt x="1892051" y="12512"/>
                  <a:pt x="2085585" y="17246"/>
                  <a:pt x="2208276" y="0"/>
                </a:cubicBezTo>
                <a:cubicBezTo>
                  <a:pt x="2330967" y="-17246"/>
                  <a:pt x="2602967" y="-26893"/>
                  <a:pt x="2970657" y="0"/>
                </a:cubicBezTo>
                <a:cubicBezTo>
                  <a:pt x="3338347" y="26893"/>
                  <a:pt x="3371525" y="-24079"/>
                  <a:pt x="3627882" y="0"/>
                </a:cubicBezTo>
                <a:cubicBezTo>
                  <a:pt x="3884239" y="24079"/>
                  <a:pt x="4144991" y="25607"/>
                  <a:pt x="4285107" y="0"/>
                </a:cubicBezTo>
                <a:cubicBezTo>
                  <a:pt x="4425224" y="-25607"/>
                  <a:pt x="5055225" y="-25774"/>
                  <a:pt x="5257800" y="0"/>
                </a:cubicBezTo>
                <a:cubicBezTo>
                  <a:pt x="5240602" y="202156"/>
                  <a:pt x="5267229" y="329827"/>
                  <a:pt x="5257800" y="611321"/>
                </a:cubicBezTo>
                <a:cubicBezTo>
                  <a:pt x="5248371" y="892815"/>
                  <a:pt x="5244603" y="959365"/>
                  <a:pt x="5257800" y="1188039"/>
                </a:cubicBezTo>
                <a:cubicBezTo>
                  <a:pt x="5270997" y="1416713"/>
                  <a:pt x="5275954" y="1513110"/>
                  <a:pt x="5257800" y="1730154"/>
                </a:cubicBezTo>
                <a:cubicBezTo>
                  <a:pt x="5174468" y="1823717"/>
                  <a:pt x="5002904" y="1961146"/>
                  <a:pt x="4952861" y="2035093"/>
                </a:cubicBezTo>
                <a:cubicBezTo>
                  <a:pt x="4902818" y="2109040"/>
                  <a:pt x="4756004" y="2214314"/>
                  <a:pt x="4635475" y="2352479"/>
                </a:cubicBezTo>
                <a:cubicBezTo>
                  <a:pt x="4286725" y="2375566"/>
                  <a:pt x="4174236" y="2340243"/>
                  <a:pt x="3926910" y="2352479"/>
                </a:cubicBezTo>
                <a:cubicBezTo>
                  <a:pt x="3679584" y="2364715"/>
                  <a:pt x="3603844" y="2367351"/>
                  <a:pt x="3311054" y="2352479"/>
                </a:cubicBezTo>
                <a:cubicBezTo>
                  <a:pt x="3018264" y="2337607"/>
                  <a:pt x="2794752" y="2346502"/>
                  <a:pt x="2648843" y="2352479"/>
                </a:cubicBezTo>
                <a:cubicBezTo>
                  <a:pt x="2502934" y="2358456"/>
                  <a:pt x="2221415" y="2343033"/>
                  <a:pt x="2079342" y="2352479"/>
                </a:cubicBezTo>
                <a:cubicBezTo>
                  <a:pt x="1937269" y="2361925"/>
                  <a:pt x="1662533" y="2323428"/>
                  <a:pt x="1417131" y="2352479"/>
                </a:cubicBezTo>
                <a:cubicBezTo>
                  <a:pt x="1171729" y="2381530"/>
                  <a:pt x="1008196" y="2371608"/>
                  <a:pt x="708565" y="2352479"/>
                </a:cubicBezTo>
                <a:cubicBezTo>
                  <a:pt x="408934" y="2333350"/>
                  <a:pt x="195994" y="2332218"/>
                  <a:pt x="0" y="2352479"/>
                </a:cubicBezTo>
                <a:cubicBezTo>
                  <a:pt x="14649" y="2155160"/>
                  <a:pt x="-20411" y="2087076"/>
                  <a:pt x="0" y="1834934"/>
                </a:cubicBezTo>
                <a:cubicBezTo>
                  <a:pt x="20411" y="1582792"/>
                  <a:pt x="16" y="1421597"/>
                  <a:pt x="0" y="1199764"/>
                </a:cubicBezTo>
                <a:cubicBezTo>
                  <a:pt x="-16" y="977931"/>
                  <a:pt x="-26327" y="873047"/>
                  <a:pt x="0" y="611645"/>
                </a:cubicBezTo>
                <a:cubicBezTo>
                  <a:pt x="26327" y="350243"/>
                  <a:pt x="-23364" y="228530"/>
                  <a:pt x="0" y="0"/>
                </a:cubicBezTo>
                <a:close/>
              </a:path>
              <a:path extrusionOk="0" fill="darkenLess" h="2352479" w="5257800">
                <a:moveTo>
                  <a:pt x="4635475" y="2352479"/>
                </a:moveTo>
                <a:cubicBezTo>
                  <a:pt x="4672677" y="2226832"/>
                  <a:pt x="4735994" y="2036107"/>
                  <a:pt x="4759940" y="1854619"/>
                </a:cubicBezTo>
                <a:cubicBezTo>
                  <a:pt x="4988006" y="1786337"/>
                  <a:pt x="5137133" y="1760725"/>
                  <a:pt x="5257800" y="1730154"/>
                </a:cubicBezTo>
                <a:cubicBezTo>
                  <a:pt x="5125022" y="1890013"/>
                  <a:pt x="5056086" y="1949893"/>
                  <a:pt x="4934191" y="2053763"/>
                </a:cubicBezTo>
                <a:cubicBezTo>
                  <a:pt x="4812296" y="2157633"/>
                  <a:pt x="4734338" y="2248375"/>
                  <a:pt x="4635475" y="2352479"/>
                </a:cubicBezTo>
                <a:close/>
              </a:path>
              <a:path extrusionOk="0" fill="none" h="2352479" w="5257800">
                <a:moveTo>
                  <a:pt x="4635475" y="2352479"/>
                </a:moveTo>
                <a:cubicBezTo>
                  <a:pt x="4663749" y="2145643"/>
                  <a:pt x="4719643" y="2082051"/>
                  <a:pt x="4759940" y="1854619"/>
                </a:cubicBezTo>
                <a:cubicBezTo>
                  <a:pt x="5010623" y="1804874"/>
                  <a:pt x="5103297" y="1792893"/>
                  <a:pt x="5257800" y="1730154"/>
                </a:cubicBezTo>
                <a:cubicBezTo>
                  <a:pt x="5164146" y="1845178"/>
                  <a:pt x="5109750" y="1894241"/>
                  <a:pt x="4952861" y="2035093"/>
                </a:cubicBezTo>
                <a:cubicBezTo>
                  <a:pt x="4795972" y="2175945"/>
                  <a:pt x="4801166" y="2216241"/>
                  <a:pt x="4635475" y="2352479"/>
                </a:cubicBezTo>
                <a:cubicBezTo>
                  <a:pt x="4359705" y="2344134"/>
                  <a:pt x="4231141" y="2333766"/>
                  <a:pt x="4065974" y="2352479"/>
                </a:cubicBezTo>
                <a:cubicBezTo>
                  <a:pt x="3900807" y="2371192"/>
                  <a:pt x="3523430" y="2318424"/>
                  <a:pt x="3311054" y="2352479"/>
                </a:cubicBezTo>
                <a:cubicBezTo>
                  <a:pt x="3098678" y="2386534"/>
                  <a:pt x="3022906" y="2331632"/>
                  <a:pt x="2741552" y="2352479"/>
                </a:cubicBezTo>
                <a:cubicBezTo>
                  <a:pt x="2460198" y="2373326"/>
                  <a:pt x="2296302" y="2370040"/>
                  <a:pt x="2172051" y="2352479"/>
                </a:cubicBezTo>
                <a:cubicBezTo>
                  <a:pt x="2047800" y="2334918"/>
                  <a:pt x="1794119" y="2336702"/>
                  <a:pt x="1648905" y="2352479"/>
                </a:cubicBezTo>
                <a:cubicBezTo>
                  <a:pt x="1503691" y="2368256"/>
                  <a:pt x="1201780" y="2358424"/>
                  <a:pt x="986694" y="2352479"/>
                </a:cubicBezTo>
                <a:cubicBezTo>
                  <a:pt x="771608" y="2346534"/>
                  <a:pt x="462609" y="2375595"/>
                  <a:pt x="0" y="2352479"/>
                </a:cubicBezTo>
                <a:cubicBezTo>
                  <a:pt x="-2549" y="2073987"/>
                  <a:pt x="-13689" y="1887260"/>
                  <a:pt x="0" y="1764359"/>
                </a:cubicBezTo>
                <a:cubicBezTo>
                  <a:pt x="13689" y="1641458"/>
                  <a:pt x="-21715" y="1334777"/>
                  <a:pt x="0" y="1223289"/>
                </a:cubicBezTo>
                <a:cubicBezTo>
                  <a:pt x="21715" y="1111801"/>
                  <a:pt x="-6754" y="858917"/>
                  <a:pt x="0" y="635169"/>
                </a:cubicBezTo>
                <a:cubicBezTo>
                  <a:pt x="6754" y="411421"/>
                  <a:pt x="10676" y="314088"/>
                  <a:pt x="0" y="0"/>
                </a:cubicBezTo>
                <a:cubicBezTo>
                  <a:pt x="364226" y="-30514"/>
                  <a:pt x="454668" y="-1345"/>
                  <a:pt x="762381" y="0"/>
                </a:cubicBezTo>
                <a:cubicBezTo>
                  <a:pt x="1070094" y="1345"/>
                  <a:pt x="1106382" y="14581"/>
                  <a:pt x="1261872" y="0"/>
                </a:cubicBezTo>
                <a:cubicBezTo>
                  <a:pt x="1417362" y="-14581"/>
                  <a:pt x="1691869" y="-18463"/>
                  <a:pt x="1919097" y="0"/>
                </a:cubicBezTo>
                <a:cubicBezTo>
                  <a:pt x="2146325" y="18463"/>
                  <a:pt x="2397289" y="-32803"/>
                  <a:pt x="2681478" y="0"/>
                </a:cubicBezTo>
                <a:cubicBezTo>
                  <a:pt x="2965667" y="32803"/>
                  <a:pt x="3181902" y="18407"/>
                  <a:pt x="3443859" y="0"/>
                </a:cubicBezTo>
                <a:cubicBezTo>
                  <a:pt x="3705816" y="-18407"/>
                  <a:pt x="3896519" y="8967"/>
                  <a:pt x="4048506" y="0"/>
                </a:cubicBezTo>
                <a:cubicBezTo>
                  <a:pt x="4200493" y="-8967"/>
                  <a:pt x="4350814" y="11410"/>
                  <a:pt x="4547997" y="0"/>
                </a:cubicBezTo>
                <a:cubicBezTo>
                  <a:pt x="4745180" y="-11410"/>
                  <a:pt x="4998257" y="-746"/>
                  <a:pt x="5257800" y="0"/>
                </a:cubicBezTo>
                <a:cubicBezTo>
                  <a:pt x="5249371" y="240388"/>
                  <a:pt x="5248344" y="285250"/>
                  <a:pt x="5257800" y="559416"/>
                </a:cubicBezTo>
                <a:cubicBezTo>
                  <a:pt x="5267256" y="833582"/>
                  <a:pt x="5268289" y="836981"/>
                  <a:pt x="5257800" y="1084230"/>
                </a:cubicBezTo>
                <a:cubicBezTo>
                  <a:pt x="5247311" y="1331479"/>
                  <a:pt x="5253618" y="1576361"/>
                  <a:pt x="5257800" y="1730154"/>
                </a:cubicBezTo>
              </a:path>
              <a:path extrusionOk="0" fill="none" h="2352479" w="5257800">
                <a:moveTo>
                  <a:pt x="4635475" y="2352479"/>
                </a:moveTo>
                <a:cubicBezTo>
                  <a:pt x="4662669" y="2149748"/>
                  <a:pt x="4730254" y="1953472"/>
                  <a:pt x="4759940" y="1854619"/>
                </a:cubicBezTo>
                <a:cubicBezTo>
                  <a:pt x="4994888" y="1807597"/>
                  <a:pt x="5017785" y="1803736"/>
                  <a:pt x="5257800" y="1730154"/>
                </a:cubicBezTo>
                <a:cubicBezTo>
                  <a:pt x="5152081" y="1821662"/>
                  <a:pt x="5088793" y="1892487"/>
                  <a:pt x="4946638" y="2041317"/>
                </a:cubicBezTo>
                <a:cubicBezTo>
                  <a:pt x="4804482" y="2190146"/>
                  <a:pt x="4779318" y="2213937"/>
                  <a:pt x="4635475" y="2352479"/>
                </a:cubicBezTo>
                <a:cubicBezTo>
                  <a:pt x="4365921" y="2371010"/>
                  <a:pt x="4205936" y="2342677"/>
                  <a:pt x="3973264" y="2352479"/>
                </a:cubicBezTo>
                <a:cubicBezTo>
                  <a:pt x="3740592" y="2362281"/>
                  <a:pt x="3581849" y="2375934"/>
                  <a:pt x="3403763" y="2352479"/>
                </a:cubicBezTo>
                <a:cubicBezTo>
                  <a:pt x="3225677" y="2329024"/>
                  <a:pt x="3010358" y="2330735"/>
                  <a:pt x="2741552" y="2352479"/>
                </a:cubicBezTo>
                <a:cubicBezTo>
                  <a:pt x="2472746" y="2374223"/>
                  <a:pt x="2308024" y="2382289"/>
                  <a:pt x="2032987" y="2352479"/>
                </a:cubicBezTo>
                <a:cubicBezTo>
                  <a:pt x="1757950" y="2322669"/>
                  <a:pt x="1569151" y="2345067"/>
                  <a:pt x="1417131" y="2352479"/>
                </a:cubicBezTo>
                <a:cubicBezTo>
                  <a:pt x="1265111" y="2359891"/>
                  <a:pt x="993116" y="2370950"/>
                  <a:pt x="754920" y="2352479"/>
                </a:cubicBezTo>
                <a:cubicBezTo>
                  <a:pt x="516724" y="2334008"/>
                  <a:pt x="161345" y="2327403"/>
                  <a:pt x="0" y="2352479"/>
                </a:cubicBezTo>
                <a:cubicBezTo>
                  <a:pt x="-27727" y="2127180"/>
                  <a:pt x="-28856" y="1931157"/>
                  <a:pt x="0" y="1740834"/>
                </a:cubicBezTo>
                <a:cubicBezTo>
                  <a:pt x="28856" y="1550512"/>
                  <a:pt x="-5417" y="1338664"/>
                  <a:pt x="0" y="1199764"/>
                </a:cubicBezTo>
                <a:cubicBezTo>
                  <a:pt x="5417" y="1060864"/>
                  <a:pt x="1265" y="785006"/>
                  <a:pt x="0" y="635169"/>
                </a:cubicBezTo>
                <a:cubicBezTo>
                  <a:pt x="-1265" y="485332"/>
                  <a:pt x="16089" y="154121"/>
                  <a:pt x="0" y="0"/>
                </a:cubicBezTo>
                <a:cubicBezTo>
                  <a:pt x="196963" y="-4431"/>
                  <a:pt x="408263" y="-22274"/>
                  <a:pt x="709803" y="0"/>
                </a:cubicBezTo>
                <a:cubicBezTo>
                  <a:pt x="1011343" y="22274"/>
                  <a:pt x="1213751" y="-30428"/>
                  <a:pt x="1472184" y="0"/>
                </a:cubicBezTo>
                <a:cubicBezTo>
                  <a:pt x="1730617" y="30428"/>
                  <a:pt x="1872884" y="25559"/>
                  <a:pt x="2181987" y="0"/>
                </a:cubicBezTo>
                <a:cubicBezTo>
                  <a:pt x="2491090" y="-25559"/>
                  <a:pt x="2736299" y="21599"/>
                  <a:pt x="2891790" y="0"/>
                </a:cubicBezTo>
                <a:cubicBezTo>
                  <a:pt x="3047281" y="-21599"/>
                  <a:pt x="3231669" y="24980"/>
                  <a:pt x="3443859" y="0"/>
                </a:cubicBezTo>
                <a:cubicBezTo>
                  <a:pt x="3656049" y="-24980"/>
                  <a:pt x="3764919" y="14263"/>
                  <a:pt x="4048506" y="0"/>
                </a:cubicBezTo>
                <a:cubicBezTo>
                  <a:pt x="4332093" y="-14263"/>
                  <a:pt x="4473094" y="6651"/>
                  <a:pt x="4600575" y="0"/>
                </a:cubicBezTo>
                <a:cubicBezTo>
                  <a:pt x="4728056" y="-6651"/>
                  <a:pt x="5011516" y="31299"/>
                  <a:pt x="5257800" y="0"/>
                </a:cubicBezTo>
                <a:cubicBezTo>
                  <a:pt x="5281600" y="137333"/>
                  <a:pt x="5272170" y="417711"/>
                  <a:pt x="5257800" y="559416"/>
                </a:cubicBezTo>
                <a:cubicBezTo>
                  <a:pt x="5243430" y="701121"/>
                  <a:pt x="5233726" y="930526"/>
                  <a:pt x="5257800" y="1170738"/>
                </a:cubicBezTo>
                <a:cubicBezTo>
                  <a:pt x="5281874" y="1410950"/>
                  <a:pt x="5273316" y="1451921"/>
                  <a:pt x="5257800" y="1730154"/>
                </a:cubicBezTo>
              </a:path>
            </a:pathLst>
          </a:custGeom>
          <a:gradFill>
            <a:gsLst>
              <a:gs pos="0">
                <a:srgbClr val="FFDC9B"/>
              </a:gs>
              <a:gs pos="50000">
                <a:srgbClr val="FFD68D"/>
              </a:gs>
              <a:gs pos="100000">
                <a:srgbClr val="FFD478"/>
              </a:gs>
            </a:gsLst>
            <a:lin ang="5400000" scaled="0"/>
          </a:grad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i="1" lang="it-IT" sz="2400">
                <a:solidFill>
                  <a:schemeClr val="dk1"/>
                </a:solidFill>
                <a:latin typeface="Verdana"/>
                <a:ea typeface="Verdana"/>
                <a:cs typeface="Verdana"/>
                <a:sym typeface="Verdana"/>
              </a:rPr>
              <a:t>If you fold </a:t>
            </a:r>
            <a:r>
              <a:rPr b="1" i="1" lang="it-IT" sz="2400">
                <a:solidFill>
                  <a:schemeClr val="dk1"/>
                </a:solidFill>
                <a:latin typeface="Verdana"/>
                <a:ea typeface="Verdana"/>
                <a:cs typeface="Verdana"/>
                <a:sym typeface="Verdana"/>
              </a:rPr>
              <a:t>1,000 cranes</a:t>
            </a:r>
            <a:r>
              <a:rPr i="1" lang="it-IT" sz="2400">
                <a:solidFill>
                  <a:schemeClr val="dk1"/>
                </a:solidFill>
                <a:latin typeface="Verdana"/>
                <a:ea typeface="Verdana"/>
                <a:cs typeface="Verdana"/>
                <a:sym typeface="Verdana"/>
              </a:rPr>
              <a:t> you will be granted a </a:t>
            </a:r>
            <a:r>
              <a:rPr b="1" i="1" lang="it-IT" sz="2400">
                <a:solidFill>
                  <a:schemeClr val="dk1"/>
                </a:solidFill>
                <a:latin typeface="Verdana"/>
                <a:ea typeface="Verdana"/>
                <a:cs typeface="Verdana"/>
                <a:sym typeface="Verdana"/>
              </a:rPr>
              <a:t>wish</a:t>
            </a:r>
            <a:r>
              <a:rPr i="1" lang="it-IT" sz="2400">
                <a:solidFill>
                  <a:schemeClr val="dk1"/>
                </a:solidFill>
                <a:latin typeface="Verdana"/>
                <a:ea typeface="Verdana"/>
                <a:cs typeface="Verdana"/>
                <a:sym typeface="Verdana"/>
              </a:rPr>
              <a:t>.</a:t>
            </a:r>
            <a:endParaRPr sz="2000">
              <a:solidFill>
                <a:schemeClr val="dk1"/>
              </a:solidFill>
              <a:latin typeface="Calibri"/>
              <a:ea typeface="Calibri"/>
              <a:cs typeface="Calibri"/>
              <a:sym typeface="Calibri"/>
            </a:endParaRPr>
          </a:p>
          <a:p>
            <a:pPr indent="0" lvl="0" marL="0" marR="0" rtl="0" algn="r">
              <a:lnSpc>
                <a:spcPct val="107000"/>
              </a:lnSpc>
              <a:spcBef>
                <a:spcPts val="3000"/>
              </a:spcBef>
              <a:spcAft>
                <a:spcPts val="2000"/>
              </a:spcAft>
              <a:buNone/>
            </a:pPr>
            <a:r>
              <a:rPr lang="it-IT" sz="2000">
                <a:solidFill>
                  <a:schemeClr val="dk1"/>
                </a:solidFill>
                <a:latin typeface="Verdana"/>
                <a:ea typeface="Verdana"/>
                <a:cs typeface="Verdana"/>
                <a:sym typeface="Verdana"/>
              </a:rPr>
              <a:t>~ Japanese legend</a:t>
            </a:r>
            <a:endParaRPr sz="2000">
              <a:solidFill>
                <a:schemeClr val="dk1"/>
              </a:solidFill>
              <a:latin typeface="Calibri"/>
              <a:ea typeface="Calibri"/>
              <a:cs typeface="Calibri"/>
              <a:sym typeface="Calibri"/>
            </a:endParaRPr>
          </a:p>
        </p:txBody>
      </p:sp>
      <p:pic>
        <p:nvPicPr>
          <p:cNvPr id="342" name="Google Shape;342;p30">
            <a:hlinkClick r:id="rId4"/>
          </p:cNvPr>
          <p:cNvPicPr preferRelativeResize="0"/>
          <p:nvPr/>
        </p:nvPicPr>
        <p:blipFill rotWithShape="1">
          <a:blip r:embed="rId5">
            <a:alphaModFix/>
          </a:blip>
          <a:srcRect b="0" l="0" r="0" t="0"/>
          <a:stretch/>
        </p:blipFill>
        <p:spPr>
          <a:xfrm rot="737363">
            <a:off x="7064215" y="2669595"/>
            <a:ext cx="4309737" cy="3246592"/>
          </a:xfrm>
          <a:prstGeom prst="rect">
            <a:avLst/>
          </a:prstGeom>
          <a:noFill/>
          <a:ln>
            <a:noFill/>
          </a:ln>
        </p:spPr>
      </p:pic>
      <p:sp>
        <p:nvSpPr>
          <p:cNvPr id="343" name="Google Shape;343;p30"/>
          <p:cNvSpPr/>
          <p:nvPr/>
        </p:nvSpPr>
        <p:spPr>
          <a:xfrm>
            <a:off x="4934587" y="5525745"/>
            <a:ext cx="1833489" cy="1019908"/>
          </a:xfrm>
          <a:custGeom>
            <a:rect b="b" l="l" r="r" t="t"/>
            <a:pathLst>
              <a:path extrusionOk="0" h="1019908" w="1833489">
                <a:moveTo>
                  <a:pt x="0" y="169988"/>
                </a:moveTo>
                <a:cubicBezTo>
                  <a:pt x="2059" y="76080"/>
                  <a:pt x="80732" y="2616"/>
                  <a:pt x="169988" y="0"/>
                </a:cubicBezTo>
                <a:cubicBezTo>
                  <a:pt x="538182" y="-33358"/>
                  <a:pt x="754717" y="68483"/>
                  <a:pt x="1069535" y="0"/>
                </a:cubicBezTo>
                <a:lnTo>
                  <a:pt x="1069535" y="0"/>
                </a:lnTo>
                <a:cubicBezTo>
                  <a:pt x="1140839" y="2456"/>
                  <a:pt x="1375207" y="-20278"/>
                  <a:pt x="1527908" y="0"/>
                </a:cubicBezTo>
                <a:cubicBezTo>
                  <a:pt x="1552343" y="-8939"/>
                  <a:pt x="1598514" y="-5982"/>
                  <a:pt x="1663501" y="0"/>
                </a:cubicBezTo>
                <a:cubicBezTo>
                  <a:pt x="1759269" y="2759"/>
                  <a:pt x="1829558" y="74196"/>
                  <a:pt x="1833489" y="169988"/>
                </a:cubicBezTo>
                <a:lnTo>
                  <a:pt x="1833489" y="169985"/>
                </a:lnTo>
                <a:cubicBezTo>
                  <a:pt x="2132511" y="38558"/>
                  <a:pt x="2378863" y="-273151"/>
                  <a:pt x="2699171" y="-403180"/>
                </a:cubicBezTo>
                <a:cubicBezTo>
                  <a:pt x="2268090" y="2073"/>
                  <a:pt x="2084167" y="194571"/>
                  <a:pt x="1833489" y="424962"/>
                </a:cubicBezTo>
                <a:cubicBezTo>
                  <a:pt x="1843023" y="534310"/>
                  <a:pt x="1817201" y="723284"/>
                  <a:pt x="1833489" y="849920"/>
                </a:cubicBezTo>
                <a:cubicBezTo>
                  <a:pt x="1831037" y="944758"/>
                  <a:pt x="1770493" y="1014395"/>
                  <a:pt x="1663501" y="1019908"/>
                </a:cubicBezTo>
                <a:cubicBezTo>
                  <a:pt x="1649021" y="1014508"/>
                  <a:pt x="1583599" y="1027530"/>
                  <a:pt x="1527908" y="1019908"/>
                </a:cubicBezTo>
                <a:cubicBezTo>
                  <a:pt x="1336291" y="1009481"/>
                  <a:pt x="1280761" y="999762"/>
                  <a:pt x="1069535" y="1019908"/>
                </a:cubicBezTo>
                <a:lnTo>
                  <a:pt x="1069535" y="1019908"/>
                </a:lnTo>
                <a:cubicBezTo>
                  <a:pt x="686312" y="1047465"/>
                  <a:pt x="375977" y="969615"/>
                  <a:pt x="169988" y="1019908"/>
                </a:cubicBezTo>
                <a:cubicBezTo>
                  <a:pt x="74248" y="1018474"/>
                  <a:pt x="-2259" y="942507"/>
                  <a:pt x="0" y="849920"/>
                </a:cubicBezTo>
                <a:cubicBezTo>
                  <a:pt x="10025" y="661753"/>
                  <a:pt x="15648" y="544645"/>
                  <a:pt x="0" y="424962"/>
                </a:cubicBezTo>
                <a:cubicBezTo>
                  <a:pt x="16459" y="345047"/>
                  <a:pt x="-7037" y="293890"/>
                  <a:pt x="0" y="169985"/>
                </a:cubicBezTo>
                <a:lnTo>
                  <a:pt x="0" y="169985"/>
                </a:lnTo>
                <a:lnTo>
                  <a:pt x="0" y="169988"/>
                </a:lnTo>
                <a:close/>
              </a:path>
            </a:pathLst>
          </a:custGeom>
          <a:noFill/>
          <a:ln cap="flat" cmpd="sng" w="285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it-IT" sz="1400">
                <a:solidFill>
                  <a:schemeClr val="lt1"/>
                </a:solidFill>
                <a:latin typeface="Calibri"/>
                <a:ea typeface="Calibri"/>
                <a:cs typeface="Calibri"/>
                <a:sym typeface="Calibri"/>
              </a:rPr>
              <a:t>Click on the crane to watch a short video about Sadako</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47" name="Shape 347"/>
        <p:cNvGrpSpPr/>
        <p:nvPr/>
      </p:nvGrpSpPr>
      <p:grpSpPr>
        <a:xfrm>
          <a:off x="0" y="0"/>
          <a:ext cx="0" cy="0"/>
          <a:chOff x="0" y="0"/>
          <a:chExt cx="0" cy="0"/>
        </a:xfrm>
      </p:grpSpPr>
      <p:sp>
        <p:nvSpPr>
          <p:cNvPr id="348" name="Google Shape;348;p31"/>
          <p:cNvSpPr txBox="1"/>
          <p:nvPr>
            <p:ph type="title"/>
          </p:nvPr>
        </p:nvSpPr>
        <p:spPr>
          <a:xfrm>
            <a:off x="534572" y="333789"/>
            <a:ext cx="6068988" cy="18294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it-IT">
                <a:solidFill>
                  <a:schemeClr val="lt1"/>
                </a:solidFill>
                <a:latin typeface="Calibri"/>
                <a:ea typeface="Calibri"/>
                <a:cs typeface="Calibri"/>
                <a:sym typeface="Calibri"/>
              </a:rPr>
              <a:t>Choose the title for </a:t>
            </a:r>
            <a:br>
              <a:rPr b="1" lang="it-IT">
                <a:solidFill>
                  <a:schemeClr val="lt1"/>
                </a:solidFill>
                <a:latin typeface="Calibri"/>
                <a:ea typeface="Calibri"/>
                <a:cs typeface="Calibri"/>
                <a:sym typeface="Calibri"/>
              </a:rPr>
            </a:br>
            <a:r>
              <a:rPr b="1" lang="it-IT">
                <a:solidFill>
                  <a:schemeClr val="lt1"/>
                </a:solidFill>
                <a:latin typeface="Calibri"/>
                <a:ea typeface="Calibri"/>
                <a:cs typeface="Calibri"/>
                <a:sym typeface="Calibri"/>
              </a:rPr>
              <a:t>each paragraph.</a:t>
            </a:r>
            <a:endParaRPr b="1">
              <a:solidFill>
                <a:schemeClr val="lt1"/>
              </a:solidFill>
              <a:latin typeface="Calibri"/>
              <a:ea typeface="Calibri"/>
              <a:cs typeface="Calibri"/>
              <a:sym typeface="Calibri"/>
            </a:endParaRPr>
          </a:p>
        </p:txBody>
      </p:sp>
      <p:sp>
        <p:nvSpPr>
          <p:cNvPr id="349" name="Google Shape;349;p31"/>
          <p:cNvSpPr txBox="1"/>
          <p:nvPr>
            <p:ph idx="2" type="body"/>
          </p:nvPr>
        </p:nvSpPr>
        <p:spPr>
          <a:xfrm>
            <a:off x="807671" y="2627459"/>
            <a:ext cx="5795889" cy="3896751"/>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3400"/>
              <a:buChar char="•"/>
            </a:pPr>
            <a:r>
              <a:rPr lang="it-IT" sz="3400">
                <a:solidFill>
                  <a:schemeClr val="lt1"/>
                </a:solidFill>
              </a:rPr>
              <a:t> Changing dream</a:t>
            </a:r>
            <a:endParaRPr/>
          </a:p>
          <a:p>
            <a:pPr indent="-228600" lvl="0" marL="228600" rtl="0" algn="just">
              <a:lnSpc>
                <a:spcPct val="90000"/>
              </a:lnSpc>
              <a:spcBef>
                <a:spcPts val="3600"/>
              </a:spcBef>
              <a:spcAft>
                <a:spcPts val="0"/>
              </a:spcAft>
              <a:buClr>
                <a:schemeClr val="lt1"/>
              </a:buClr>
              <a:buSzPts val="3400"/>
              <a:buChar char="•"/>
            </a:pPr>
            <a:r>
              <a:rPr lang="it-IT" sz="3400">
                <a:solidFill>
                  <a:schemeClr val="lt1"/>
                </a:solidFill>
              </a:rPr>
              <a:t> A monument for children and peace</a:t>
            </a:r>
            <a:endParaRPr/>
          </a:p>
          <a:p>
            <a:pPr indent="-228600" lvl="0" marL="228600" rtl="0" algn="just">
              <a:lnSpc>
                <a:spcPct val="90000"/>
              </a:lnSpc>
              <a:spcBef>
                <a:spcPts val="3600"/>
              </a:spcBef>
              <a:spcAft>
                <a:spcPts val="0"/>
              </a:spcAft>
              <a:buClr>
                <a:schemeClr val="lt1"/>
              </a:buClr>
              <a:buSzPts val="3400"/>
              <a:buChar char="•"/>
            </a:pPr>
            <a:r>
              <a:rPr lang="it-IT" sz="3400">
                <a:solidFill>
                  <a:schemeClr val="lt1"/>
                </a:solidFill>
              </a:rPr>
              <a:t> Hiroshima bombing</a:t>
            </a:r>
            <a:endParaRPr/>
          </a:p>
          <a:p>
            <a:pPr indent="-228600" lvl="0" marL="228600" rtl="0" algn="just">
              <a:lnSpc>
                <a:spcPct val="90000"/>
              </a:lnSpc>
              <a:spcBef>
                <a:spcPts val="3600"/>
              </a:spcBef>
              <a:spcAft>
                <a:spcPts val="0"/>
              </a:spcAft>
              <a:buClr>
                <a:schemeClr val="lt1"/>
              </a:buClr>
              <a:buSzPts val="3400"/>
              <a:buChar char="•"/>
            </a:pPr>
            <a:r>
              <a:rPr lang="it-IT" sz="3400">
                <a:solidFill>
                  <a:schemeClr val="lt1"/>
                </a:solidFill>
              </a:rPr>
              <a:t> Wishing on a crane</a:t>
            </a:r>
            <a:endParaRPr sz="3400">
              <a:solidFill>
                <a:schemeClr val="lt1"/>
              </a:solidFill>
            </a:endParaRPr>
          </a:p>
        </p:txBody>
      </p:sp>
      <p:pic>
        <p:nvPicPr>
          <p:cNvPr descr="Immagine che contiene albero, cielo, esterni, pianta&#10;&#10;Descrizione generata automaticamente" id="350" name="Google Shape;350;p31"/>
          <p:cNvPicPr preferRelativeResize="0"/>
          <p:nvPr>
            <p:ph idx="4" type="body"/>
          </p:nvPr>
        </p:nvPicPr>
        <p:blipFill rotWithShape="1">
          <a:blip r:embed="rId4">
            <a:alphaModFix/>
          </a:blip>
          <a:srcRect b="0" l="29624" r="28059" t="15625"/>
          <a:stretch/>
        </p:blipFill>
        <p:spPr>
          <a:xfrm>
            <a:off x="7002124" y="333789"/>
            <a:ext cx="4655304" cy="6190421"/>
          </a:xfrm>
          <a:prstGeom prst="roundRect">
            <a:avLst>
              <a:gd fmla="val 8594" name="adj"/>
            </a:avLst>
          </a:prstGeom>
          <a:solidFill>
            <a:srgbClr val="ECECEC"/>
          </a:solid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54" name="Shape 354"/>
        <p:cNvGrpSpPr/>
        <p:nvPr/>
      </p:nvGrpSpPr>
      <p:grpSpPr>
        <a:xfrm>
          <a:off x="0" y="0"/>
          <a:ext cx="0" cy="0"/>
          <a:chOff x="0" y="0"/>
          <a:chExt cx="0" cy="0"/>
        </a:xfrm>
      </p:grpSpPr>
      <p:sp>
        <p:nvSpPr>
          <p:cNvPr id="355" name="Google Shape;355;p32"/>
          <p:cNvSpPr txBox="1"/>
          <p:nvPr>
            <p:ph idx="1" type="body"/>
          </p:nvPr>
        </p:nvSpPr>
        <p:spPr>
          <a:xfrm>
            <a:off x="548641" y="407963"/>
            <a:ext cx="11099408" cy="6042074"/>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lt1"/>
              </a:buClr>
              <a:buSzPct val="100000"/>
              <a:buFont typeface="Noto Sans Symbols"/>
              <a:buChar char="⮚"/>
            </a:pPr>
            <a:r>
              <a:rPr lang="it-IT">
                <a:solidFill>
                  <a:schemeClr val="lt1"/>
                </a:solidFill>
              </a:rPr>
              <a:t> __________________________________</a:t>
            </a:r>
            <a:endParaRPr/>
          </a:p>
          <a:p>
            <a:pPr indent="0" lvl="0" marL="0" rtl="0" algn="l">
              <a:lnSpc>
                <a:spcPct val="90000"/>
              </a:lnSpc>
              <a:spcBef>
                <a:spcPts val="1000"/>
              </a:spcBef>
              <a:spcAft>
                <a:spcPts val="0"/>
              </a:spcAft>
              <a:buClr>
                <a:schemeClr val="lt1"/>
              </a:buClr>
              <a:buSzPct val="100000"/>
              <a:buNone/>
            </a:pPr>
            <a:r>
              <a:rPr lang="it-IT">
                <a:solidFill>
                  <a:schemeClr val="lt1"/>
                </a:solidFill>
              </a:rPr>
              <a:t>Sadako Sasaki was only two years old when the bomb was dropped on Hiroshima, 2 km far from where she lived. But she survived.</a:t>
            </a:r>
            <a:endParaRPr/>
          </a:p>
          <a:p>
            <a:pPr indent="-228600" lvl="0" marL="228600" rtl="0" algn="l">
              <a:lnSpc>
                <a:spcPct val="90000"/>
              </a:lnSpc>
              <a:spcBef>
                <a:spcPts val="2200"/>
              </a:spcBef>
              <a:spcAft>
                <a:spcPts val="0"/>
              </a:spcAft>
              <a:buClr>
                <a:schemeClr val="lt1"/>
              </a:buClr>
              <a:buSzPct val="100000"/>
              <a:buFont typeface="Noto Sans Symbols"/>
              <a:buChar char="⮚"/>
            </a:pPr>
            <a:r>
              <a:rPr lang="it-IT">
                <a:solidFill>
                  <a:schemeClr val="lt1"/>
                </a:solidFill>
              </a:rPr>
              <a:t> __________________________________</a:t>
            </a:r>
            <a:endParaRPr/>
          </a:p>
          <a:p>
            <a:pPr indent="0" lvl="0" marL="0" rtl="0" algn="l">
              <a:lnSpc>
                <a:spcPct val="90000"/>
              </a:lnSpc>
              <a:spcBef>
                <a:spcPts val="1000"/>
              </a:spcBef>
              <a:spcAft>
                <a:spcPts val="0"/>
              </a:spcAft>
              <a:buClr>
                <a:schemeClr val="lt1"/>
              </a:buClr>
              <a:buSzPct val="100000"/>
              <a:buNone/>
            </a:pPr>
            <a:r>
              <a:rPr lang="it-IT">
                <a:solidFill>
                  <a:schemeClr val="lt1"/>
                </a:solidFill>
              </a:rPr>
              <a:t>Ten years later, when the world around her was starting to feel normal again, she found out that she had contracted “atomic bomb disease”.</a:t>
            </a:r>
            <a:endParaRPr/>
          </a:p>
          <a:p>
            <a:pPr indent="0" lvl="0" marL="0" rtl="0" algn="l">
              <a:lnSpc>
                <a:spcPct val="90000"/>
              </a:lnSpc>
              <a:spcBef>
                <a:spcPts val="1000"/>
              </a:spcBef>
              <a:spcAft>
                <a:spcPts val="0"/>
              </a:spcAft>
              <a:buClr>
                <a:schemeClr val="lt1"/>
              </a:buClr>
              <a:buSzPct val="100000"/>
              <a:buNone/>
            </a:pPr>
            <a:r>
              <a:rPr lang="it-IT">
                <a:solidFill>
                  <a:schemeClr val="lt1"/>
                </a:solidFill>
              </a:rPr>
              <a:t>Sadako was devastated, but she did not give up: she started to fold cranes, wishing for her recovery.</a:t>
            </a:r>
            <a:endParaRPr/>
          </a:p>
          <a:p>
            <a:pPr indent="-228600" lvl="0" marL="228600" rtl="0" algn="l">
              <a:lnSpc>
                <a:spcPct val="90000"/>
              </a:lnSpc>
              <a:spcBef>
                <a:spcPts val="2200"/>
              </a:spcBef>
              <a:spcAft>
                <a:spcPts val="0"/>
              </a:spcAft>
              <a:buClr>
                <a:schemeClr val="lt1"/>
              </a:buClr>
              <a:buSzPct val="100000"/>
              <a:buFont typeface="Noto Sans Symbols"/>
              <a:buChar char="⮚"/>
            </a:pPr>
            <a:r>
              <a:rPr lang="it-IT">
                <a:solidFill>
                  <a:schemeClr val="lt1"/>
                </a:solidFill>
              </a:rPr>
              <a:t> __________________________________</a:t>
            </a:r>
            <a:endParaRPr/>
          </a:p>
          <a:p>
            <a:pPr indent="0" lvl="0" marL="0" rtl="0" algn="l">
              <a:lnSpc>
                <a:spcPct val="90000"/>
              </a:lnSpc>
              <a:spcBef>
                <a:spcPts val="1000"/>
              </a:spcBef>
              <a:spcAft>
                <a:spcPts val="0"/>
              </a:spcAft>
              <a:buClr>
                <a:schemeClr val="lt1"/>
              </a:buClr>
              <a:buSzPct val="100000"/>
              <a:buNone/>
            </a:pPr>
            <a:r>
              <a:rPr lang="it-IT">
                <a:solidFill>
                  <a:schemeClr val="lt1"/>
                </a:solidFill>
              </a:rPr>
              <a:t>As time passed, Sadako slowly accepted that she was not going to recover. She changed her prayer and wished for peace in the world.</a:t>
            </a:r>
            <a:endParaRPr/>
          </a:p>
          <a:p>
            <a:pPr indent="0" lvl="0" marL="0" rtl="0" algn="l">
              <a:lnSpc>
                <a:spcPct val="90000"/>
              </a:lnSpc>
              <a:spcBef>
                <a:spcPts val="1000"/>
              </a:spcBef>
              <a:spcAft>
                <a:spcPts val="0"/>
              </a:spcAft>
              <a:buClr>
                <a:schemeClr val="lt1"/>
              </a:buClr>
              <a:buSzPct val="100000"/>
              <a:buNone/>
            </a:pPr>
            <a:r>
              <a:rPr lang="it-IT">
                <a:solidFill>
                  <a:schemeClr val="lt1"/>
                </a:solidFill>
              </a:rPr>
              <a:t>Even when she was too weak, she kept on folding cranes. She died on 25th October 1955.</a:t>
            </a:r>
            <a:endParaRPr/>
          </a:p>
          <a:p>
            <a:pPr indent="-228600" lvl="0" marL="228600" rtl="0" algn="l">
              <a:lnSpc>
                <a:spcPct val="90000"/>
              </a:lnSpc>
              <a:spcBef>
                <a:spcPts val="2200"/>
              </a:spcBef>
              <a:spcAft>
                <a:spcPts val="0"/>
              </a:spcAft>
              <a:buClr>
                <a:schemeClr val="lt1"/>
              </a:buClr>
              <a:buSzPct val="100000"/>
              <a:buFont typeface="Noto Sans Symbols"/>
              <a:buChar char="⮚"/>
            </a:pPr>
            <a:r>
              <a:rPr lang="it-IT">
                <a:solidFill>
                  <a:schemeClr val="lt1"/>
                </a:solidFill>
              </a:rPr>
              <a:t> __________________________________</a:t>
            </a:r>
            <a:endParaRPr/>
          </a:p>
          <a:p>
            <a:pPr indent="0" lvl="0" marL="0" rtl="0" algn="l">
              <a:lnSpc>
                <a:spcPct val="90000"/>
              </a:lnSpc>
              <a:spcBef>
                <a:spcPts val="1000"/>
              </a:spcBef>
              <a:spcAft>
                <a:spcPts val="0"/>
              </a:spcAft>
              <a:buClr>
                <a:schemeClr val="lt1"/>
              </a:buClr>
              <a:buSzPct val="100000"/>
              <a:buNone/>
            </a:pPr>
            <a:r>
              <a:rPr lang="it-IT">
                <a:solidFill>
                  <a:schemeClr val="lt1"/>
                </a:solidFill>
              </a:rPr>
              <a:t>After her death, her friends and classmates raised money to build a monument for her and all the children who died from the effects of the atomic bomb: the Children’s Peace Monument, in Hiroshima Peace Park. </a:t>
            </a:r>
            <a:endParaRPr/>
          </a:p>
          <a:p>
            <a:pPr indent="0" lvl="0" marL="0" rtl="0" algn="l">
              <a:lnSpc>
                <a:spcPct val="90000"/>
              </a:lnSpc>
              <a:spcBef>
                <a:spcPts val="1000"/>
              </a:spcBef>
              <a:spcAft>
                <a:spcPts val="0"/>
              </a:spcAft>
              <a:buClr>
                <a:schemeClr val="lt1"/>
              </a:buClr>
              <a:buSzPct val="100000"/>
              <a:buNone/>
            </a:pPr>
            <a:r>
              <a:rPr lang="it-IT">
                <a:solidFill>
                  <a:schemeClr val="lt1"/>
                </a:solidFill>
              </a:rPr>
              <a:t>On the top of the monument, there is a statue of Sadako holding an origami crane.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356" name="Google Shape;356;p32"/>
          <p:cNvSpPr txBox="1"/>
          <p:nvPr/>
        </p:nvSpPr>
        <p:spPr>
          <a:xfrm>
            <a:off x="2959986" y="6450037"/>
            <a:ext cx="92320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lt1"/>
                </a:solidFill>
                <a:latin typeface="Calibri"/>
                <a:ea typeface="Calibri"/>
                <a:cs typeface="Calibri"/>
                <a:sym typeface="Calibri"/>
              </a:rPr>
              <a:t>Text adapted from https://origamiexpressions.com/sadako-sasaki and https://sadakosasaki.com/</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60" name="Shape 360"/>
        <p:cNvGrpSpPr/>
        <p:nvPr/>
      </p:nvGrpSpPr>
      <p:grpSpPr>
        <a:xfrm>
          <a:off x="0" y="0"/>
          <a:ext cx="0" cy="0"/>
          <a:chOff x="0" y="0"/>
          <a:chExt cx="0" cy="0"/>
        </a:xfrm>
      </p:grpSpPr>
      <p:sp>
        <p:nvSpPr>
          <p:cNvPr id="361" name="Google Shape;361;p33"/>
          <p:cNvSpPr txBox="1"/>
          <p:nvPr>
            <p:ph idx="1" type="body"/>
          </p:nvPr>
        </p:nvSpPr>
        <p:spPr>
          <a:xfrm>
            <a:off x="548641" y="407963"/>
            <a:ext cx="11099408" cy="6042074"/>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lt1"/>
              </a:buClr>
              <a:buSzPct val="100000"/>
              <a:buFont typeface="Noto Sans Symbols"/>
              <a:buChar char="⮚"/>
            </a:pPr>
            <a:r>
              <a:rPr lang="it-IT">
                <a:solidFill>
                  <a:schemeClr val="lt1"/>
                </a:solidFill>
              </a:rPr>
              <a:t> </a:t>
            </a:r>
            <a:r>
              <a:rPr b="1" i="1" lang="it-IT">
                <a:solidFill>
                  <a:schemeClr val="lt1"/>
                </a:solidFill>
              </a:rPr>
              <a:t>Hiroshima bombing</a:t>
            </a:r>
            <a:endParaRPr/>
          </a:p>
          <a:p>
            <a:pPr indent="0" lvl="0" marL="0" rtl="0" algn="l">
              <a:lnSpc>
                <a:spcPct val="90000"/>
              </a:lnSpc>
              <a:spcBef>
                <a:spcPts val="1000"/>
              </a:spcBef>
              <a:spcAft>
                <a:spcPts val="0"/>
              </a:spcAft>
              <a:buClr>
                <a:schemeClr val="lt1"/>
              </a:buClr>
              <a:buSzPct val="100000"/>
              <a:buNone/>
            </a:pPr>
            <a:r>
              <a:rPr lang="it-IT">
                <a:solidFill>
                  <a:schemeClr val="lt1"/>
                </a:solidFill>
              </a:rPr>
              <a:t>Sadako Sasaki was only two years old when the bomb was dropped on Hiroshima, 2 km far from where she lived. But she survived.</a:t>
            </a:r>
            <a:endParaRPr/>
          </a:p>
          <a:p>
            <a:pPr indent="-228600" lvl="0" marL="228600" rtl="0" algn="l">
              <a:lnSpc>
                <a:spcPct val="90000"/>
              </a:lnSpc>
              <a:spcBef>
                <a:spcPts val="2200"/>
              </a:spcBef>
              <a:spcAft>
                <a:spcPts val="0"/>
              </a:spcAft>
              <a:buClr>
                <a:schemeClr val="lt1"/>
              </a:buClr>
              <a:buSzPct val="100000"/>
              <a:buFont typeface="Noto Sans Symbols"/>
              <a:buChar char="⮚"/>
            </a:pPr>
            <a:r>
              <a:rPr lang="it-IT">
                <a:solidFill>
                  <a:schemeClr val="lt1"/>
                </a:solidFill>
              </a:rPr>
              <a:t> </a:t>
            </a:r>
            <a:r>
              <a:rPr b="1" i="1" lang="it-IT">
                <a:solidFill>
                  <a:schemeClr val="lt1"/>
                </a:solidFill>
              </a:rPr>
              <a:t>Wishing on a crane</a:t>
            </a:r>
            <a:endParaRPr/>
          </a:p>
          <a:p>
            <a:pPr indent="0" lvl="0" marL="0" rtl="0" algn="l">
              <a:lnSpc>
                <a:spcPct val="90000"/>
              </a:lnSpc>
              <a:spcBef>
                <a:spcPts val="1000"/>
              </a:spcBef>
              <a:spcAft>
                <a:spcPts val="0"/>
              </a:spcAft>
              <a:buClr>
                <a:schemeClr val="lt1"/>
              </a:buClr>
              <a:buSzPct val="100000"/>
              <a:buNone/>
            </a:pPr>
            <a:r>
              <a:rPr lang="it-IT">
                <a:solidFill>
                  <a:schemeClr val="lt1"/>
                </a:solidFill>
              </a:rPr>
              <a:t>Ten years later, when the world around her was starting to feel normal again, she found out that she had contracted “atomic bomb disease”.</a:t>
            </a:r>
            <a:endParaRPr/>
          </a:p>
          <a:p>
            <a:pPr indent="0" lvl="0" marL="0" rtl="0" algn="l">
              <a:lnSpc>
                <a:spcPct val="90000"/>
              </a:lnSpc>
              <a:spcBef>
                <a:spcPts val="1000"/>
              </a:spcBef>
              <a:spcAft>
                <a:spcPts val="0"/>
              </a:spcAft>
              <a:buClr>
                <a:schemeClr val="lt1"/>
              </a:buClr>
              <a:buSzPct val="100000"/>
              <a:buNone/>
            </a:pPr>
            <a:r>
              <a:rPr lang="it-IT">
                <a:solidFill>
                  <a:schemeClr val="lt1"/>
                </a:solidFill>
              </a:rPr>
              <a:t>Sadako was devastated, but she did not give up: she started to fold cranes, wishing for her recovery.</a:t>
            </a:r>
            <a:endParaRPr/>
          </a:p>
          <a:p>
            <a:pPr indent="-228600" lvl="0" marL="228600" rtl="0" algn="l">
              <a:lnSpc>
                <a:spcPct val="90000"/>
              </a:lnSpc>
              <a:spcBef>
                <a:spcPts val="2200"/>
              </a:spcBef>
              <a:spcAft>
                <a:spcPts val="0"/>
              </a:spcAft>
              <a:buClr>
                <a:schemeClr val="lt1"/>
              </a:buClr>
              <a:buSzPct val="100000"/>
              <a:buFont typeface="Noto Sans Symbols"/>
              <a:buChar char="⮚"/>
            </a:pPr>
            <a:r>
              <a:rPr lang="it-IT">
                <a:solidFill>
                  <a:schemeClr val="lt1"/>
                </a:solidFill>
              </a:rPr>
              <a:t> </a:t>
            </a:r>
            <a:r>
              <a:rPr b="1" i="1" lang="it-IT">
                <a:solidFill>
                  <a:schemeClr val="lt1"/>
                </a:solidFill>
              </a:rPr>
              <a:t>Changing dream</a:t>
            </a:r>
            <a:endParaRPr/>
          </a:p>
          <a:p>
            <a:pPr indent="0" lvl="0" marL="0" rtl="0" algn="l">
              <a:lnSpc>
                <a:spcPct val="90000"/>
              </a:lnSpc>
              <a:spcBef>
                <a:spcPts val="1000"/>
              </a:spcBef>
              <a:spcAft>
                <a:spcPts val="0"/>
              </a:spcAft>
              <a:buClr>
                <a:schemeClr val="lt1"/>
              </a:buClr>
              <a:buSzPct val="100000"/>
              <a:buNone/>
            </a:pPr>
            <a:r>
              <a:rPr lang="it-IT">
                <a:solidFill>
                  <a:schemeClr val="lt1"/>
                </a:solidFill>
              </a:rPr>
              <a:t>As time passed, Sadako slowly accepted that she was not going to recover. She changed her prayer and wished for peace in the world.</a:t>
            </a:r>
            <a:endParaRPr/>
          </a:p>
          <a:p>
            <a:pPr indent="0" lvl="0" marL="0" rtl="0" algn="l">
              <a:lnSpc>
                <a:spcPct val="90000"/>
              </a:lnSpc>
              <a:spcBef>
                <a:spcPts val="1000"/>
              </a:spcBef>
              <a:spcAft>
                <a:spcPts val="0"/>
              </a:spcAft>
              <a:buClr>
                <a:schemeClr val="lt1"/>
              </a:buClr>
              <a:buSzPct val="100000"/>
              <a:buNone/>
            </a:pPr>
            <a:r>
              <a:rPr lang="it-IT">
                <a:solidFill>
                  <a:schemeClr val="lt1"/>
                </a:solidFill>
              </a:rPr>
              <a:t>Even when she was too weak, she kept on folding cranes. She died on 25th October 1955.</a:t>
            </a:r>
            <a:endParaRPr/>
          </a:p>
          <a:p>
            <a:pPr indent="-228600" lvl="0" marL="228600" rtl="0" algn="l">
              <a:lnSpc>
                <a:spcPct val="90000"/>
              </a:lnSpc>
              <a:spcBef>
                <a:spcPts val="2200"/>
              </a:spcBef>
              <a:spcAft>
                <a:spcPts val="0"/>
              </a:spcAft>
              <a:buClr>
                <a:schemeClr val="lt1"/>
              </a:buClr>
              <a:buSzPct val="100000"/>
              <a:buFont typeface="Noto Sans Symbols"/>
              <a:buChar char="⮚"/>
            </a:pPr>
            <a:r>
              <a:rPr lang="it-IT">
                <a:solidFill>
                  <a:schemeClr val="lt1"/>
                </a:solidFill>
              </a:rPr>
              <a:t> </a:t>
            </a:r>
            <a:r>
              <a:rPr b="1" i="1" lang="it-IT">
                <a:solidFill>
                  <a:schemeClr val="lt1"/>
                </a:solidFill>
              </a:rPr>
              <a:t>A monument for children and peace</a:t>
            </a:r>
            <a:endParaRPr/>
          </a:p>
          <a:p>
            <a:pPr indent="0" lvl="0" marL="0" rtl="0" algn="l">
              <a:lnSpc>
                <a:spcPct val="90000"/>
              </a:lnSpc>
              <a:spcBef>
                <a:spcPts val="1000"/>
              </a:spcBef>
              <a:spcAft>
                <a:spcPts val="0"/>
              </a:spcAft>
              <a:buClr>
                <a:schemeClr val="lt1"/>
              </a:buClr>
              <a:buSzPct val="100000"/>
              <a:buNone/>
            </a:pPr>
            <a:r>
              <a:rPr lang="it-IT">
                <a:solidFill>
                  <a:schemeClr val="lt1"/>
                </a:solidFill>
              </a:rPr>
              <a:t>After her death, her friends and classmates raised money to build a monument for her and all the children who died from the effects of the atomic bomb: the Children’s Peace Monument, in Hiroshima Peace Park. </a:t>
            </a:r>
            <a:endParaRPr/>
          </a:p>
          <a:p>
            <a:pPr indent="0" lvl="0" marL="0" rtl="0" algn="l">
              <a:lnSpc>
                <a:spcPct val="90000"/>
              </a:lnSpc>
              <a:spcBef>
                <a:spcPts val="1000"/>
              </a:spcBef>
              <a:spcAft>
                <a:spcPts val="0"/>
              </a:spcAft>
              <a:buClr>
                <a:schemeClr val="lt1"/>
              </a:buClr>
              <a:buSzPct val="100000"/>
              <a:buNone/>
            </a:pPr>
            <a:r>
              <a:rPr lang="it-IT">
                <a:solidFill>
                  <a:schemeClr val="lt1"/>
                </a:solidFill>
              </a:rPr>
              <a:t>On the top of the monument, there is a statue of Sadako holding an origami crane.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362" name="Google Shape;362;p33"/>
          <p:cNvSpPr txBox="1"/>
          <p:nvPr/>
        </p:nvSpPr>
        <p:spPr>
          <a:xfrm>
            <a:off x="2959986" y="6450037"/>
            <a:ext cx="92320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lt1"/>
                </a:solidFill>
                <a:latin typeface="Calibri"/>
                <a:ea typeface="Calibri"/>
                <a:cs typeface="Calibri"/>
                <a:sym typeface="Calibri"/>
              </a:rPr>
              <a:t>Text adapted from https://origamiexpressions.com/sadako-sasaki and https://sadakosasaki.com/</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66" name="Shape 366"/>
        <p:cNvGrpSpPr/>
        <p:nvPr/>
      </p:nvGrpSpPr>
      <p:grpSpPr>
        <a:xfrm>
          <a:off x="0" y="0"/>
          <a:ext cx="0" cy="0"/>
          <a:chOff x="0" y="0"/>
          <a:chExt cx="0" cy="0"/>
        </a:xfrm>
      </p:grpSpPr>
      <p:sp>
        <p:nvSpPr>
          <p:cNvPr id="367" name="Google Shape;367;p34"/>
          <p:cNvSpPr txBox="1"/>
          <p:nvPr>
            <p:ph type="title"/>
          </p:nvPr>
        </p:nvSpPr>
        <p:spPr>
          <a:xfrm>
            <a:off x="793225" y="151550"/>
            <a:ext cx="107745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chitects Daughter"/>
              <a:buNone/>
            </a:pPr>
            <a:r>
              <a:rPr b="1" lang="it-IT" sz="6000">
                <a:solidFill>
                  <a:schemeClr val="lt1"/>
                </a:solidFill>
                <a:latin typeface="Architects Daughter"/>
                <a:ea typeface="Architects Daughter"/>
                <a:cs typeface="Architects Daughter"/>
                <a:sym typeface="Architects Daughter"/>
              </a:rPr>
              <a:t>Let’s try folding a paper crane!</a:t>
            </a:r>
            <a:endParaRPr/>
          </a:p>
        </p:txBody>
      </p:sp>
      <p:pic>
        <p:nvPicPr>
          <p:cNvPr id="368" name="Google Shape;368;p34">
            <a:hlinkClick r:id="rId4"/>
          </p:cNvPr>
          <p:cNvPicPr preferRelativeResize="0"/>
          <p:nvPr/>
        </p:nvPicPr>
        <p:blipFill>
          <a:blip r:embed="rId5">
            <a:alphaModFix/>
          </a:blip>
          <a:stretch>
            <a:fillRect/>
          </a:stretch>
        </p:blipFill>
        <p:spPr>
          <a:xfrm>
            <a:off x="2125525" y="1477250"/>
            <a:ext cx="7607981" cy="5075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72" name="Shape 372"/>
        <p:cNvGrpSpPr/>
        <p:nvPr/>
      </p:nvGrpSpPr>
      <p:grpSpPr>
        <a:xfrm>
          <a:off x="0" y="0"/>
          <a:ext cx="0" cy="0"/>
          <a:chOff x="0" y="0"/>
          <a:chExt cx="0" cy="0"/>
        </a:xfrm>
      </p:grpSpPr>
      <p:sp>
        <p:nvSpPr>
          <p:cNvPr id="373" name="Google Shape;373;p35"/>
          <p:cNvSpPr txBox="1"/>
          <p:nvPr>
            <p:ph type="title"/>
          </p:nvPr>
        </p:nvSpPr>
        <p:spPr>
          <a:xfrm>
            <a:off x="150575" y="1000125"/>
            <a:ext cx="5484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5800">
                <a:solidFill>
                  <a:schemeClr val="lt1"/>
                </a:solidFill>
                <a:latin typeface="Architects Daughter"/>
                <a:ea typeface="Architects Daughter"/>
                <a:cs typeface="Architects Daughter"/>
                <a:sym typeface="Architects Daughter"/>
              </a:rPr>
              <a:t>Time to revise!</a:t>
            </a:r>
            <a:endParaRPr sz="4200"/>
          </a:p>
        </p:txBody>
      </p:sp>
      <p:pic>
        <p:nvPicPr>
          <p:cNvPr id="374" name="Google Shape;374;p35"/>
          <p:cNvPicPr preferRelativeResize="0"/>
          <p:nvPr/>
        </p:nvPicPr>
        <p:blipFill rotWithShape="1">
          <a:blip r:embed="rId4">
            <a:alphaModFix/>
          </a:blip>
          <a:srcRect b="41874" l="0" r="0" t="4402"/>
          <a:stretch/>
        </p:blipFill>
        <p:spPr>
          <a:xfrm>
            <a:off x="5505449" y="189354"/>
            <a:ext cx="6554710" cy="6479289"/>
          </a:xfrm>
          <a:prstGeom prst="rect">
            <a:avLst/>
          </a:prstGeom>
          <a:noFill/>
          <a:ln>
            <a:noFill/>
          </a:ln>
          <a:effectLst>
            <a:outerShdw blurRad="292100" rotWithShape="0" algn="tl" dir="2700000" dist="139700">
              <a:srgbClr val="333333">
                <a:alpha val="64705"/>
              </a:srgbClr>
            </a:outerShdw>
          </a:effectLst>
        </p:spPr>
      </p:pic>
      <p:pic>
        <p:nvPicPr>
          <p:cNvPr id="375" name="Google Shape;375;p35"/>
          <p:cNvPicPr preferRelativeResize="0"/>
          <p:nvPr/>
        </p:nvPicPr>
        <p:blipFill rotWithShape="1">
          <a:blip r:embed="rId5">
            <a:alphaModFix/>
          </a:blip>
          <a:srcRect b="1281" l="0" r="0" t="58126"/>
          <a:stretch/>
        </p:blipFill>
        <p:spPr>
          <a:xfrm>
            <a:off x="161652" y="2713747"/>
            <a:ext cx="5295257" cy="395489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9000"/>
          </a:blip>
          <a:stretch>
            <a:fillRect/>
          </a:stretch>
        </a:blipFill>
      </p:bgPr>
    </p:bg>
    <p:spTree>
      <p:nvGrpSpPr>
        <p:cNvPr id="379" name="Shape 379"/>
        <p:cNvGrpSpPr/>
        <p:nvPr/>
      </p:nvGrpSpPr>
      <p:grpSpPr>
        <a:xfrm>
          <a:off x="0" y="0"/>
          <a:ext cx="0" cy="0"/>
          <a:chOff x="0" y="0"/>
          <a:chExt cx="0" cy="0"/>
        </a:xfrm>
      </p:grpSpPr>
      <p:sp>
        <p:nvSpPr>
          <p:cNvPr id="380" name="Google Shape;380;p36"/>
          <p:cNvSpPr txBox="1"/>
          <p:nvPr>
            <p:ph type="title"/>
          </p:nvPr>
        </p:nvSpPr>
        <p:spPr>
          <a:xfrm>
            <a:off x="627950" y="150800"/>
            <a:ext cx="4114800" cy="1679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Architects Daughter"/>
              <a:buNone/>
            </a:pPr>
            <a:r>
              <a:rPr b="1" lang="it-IT" sz="5700">
                <a:solidFill>
                  <a:schemeClr val="lt1"/>
                </a:solidFill>
                <a:latin typeface="Architects Daughter"/>
                <a:ea typeface="Architects Daughter"/>
                <a:cs typeface="Architects Daughter"/>
                <a:sym typeface="Architects Daughter"/>
              </a:rPr>
              <a:t>Crossword</a:t>
            </a:r>
            <a:br>
              <a:rPr b="1" lang="it-IT" sz="5700">
                <a:solidFill>
                  <a:schemeClr val="lt1"/>
                </a:solidFill>
                <a:latin typeface="Architects Daughter"/>
                <a:ea typeface="Architects Daughter"/>
                <a:cs typeface="Architects Daughter"/>
                <a:sym typeface="Architects Daughter"/>
              </a:rPr>
            </a:br>
            <a:r>
              <a:rPr b="1" lang="it-IT" sz="5700">
                <a:solidFill>
                  <a:schemeClr val="lt1"/>
                </a:solidFill>
                <a:latin typeface="Architects Daughter"/>
                <a:ea typeface="Architects Daughter"/>
                <a:cs typeface="Architects Daughter"/>
                <a:sym typeface="Architects Daughter"/>
              </a:rPr>
              <a:t>answers</a:t>
            </a:r>
            <a:endParaRPr sz="4100"/>
          </a:p>
        </p:txBody>
      </p:sp>
      <p:pic>
        <p:nvPicPr>
          <p:cNvPr id="381" name="Google Shape;381;p36"/>
          <p:cNvPicPr preferRelativeResize="0"/>
          <p:nvPr/>
        </p:nvPicPr>
        <p:blipFill rotWithShape="1">
          <a:blip r:embed="rId4">
            <a:alphaModFix/>
          </a:blip>
          <a:srcRect b="48933" l="0" r="0" t="3960"/>
          <a:stretch/>
        </p:blipFill>
        <p:spPr>
          <a:xfrm>
            <a:off x="5342427" y="149722"/>
            <a:ext cx="6672262" cy="6558555"/>
          </a:xfrm>
          <a:prstGeom prst="rect">
            <a:avLst/>
          </a:prstGeom>
          <a:noFill/>
          <a:ln>
            <a:noFill/>
          </a:ln>
        </p:spPr>
      </p:pic>
      <p:pic>
        <p:nvPicPr>
          <p:cNvPr id="382" name="Google Shape;382;p36"/>
          <p:cNvPicPr preferRelativeResize="0"/>
          <p:nvPr/>
        </p:nvPicPr>
        <p:blipFill rotWithShape="1">
          <a:blip r:embed="rId5">
            <a:alphaModFix/>
          </a:blip>
          <a:srcRect b="1191" l="0" r="0" t="51458"/>
          <a:stretch/>
        </p:blipFill>
        <p:spPr>
          <a:xfrm>
            <a:off x="177311" y="1829874"/>
            <a:ext cx="4937614" cy="48784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86" name="Shape 386"/>
        <p:cNvGrpSpPr/>
        <p:nvPr/>
      </p:nvGrpSpPr>
      <p:grpSpPr>
        <a:xfrm>
          <a:off x="0" y="0"/>
          <a:ext cx="0" cy="0"/>
          <a:chOff x="0" y="0"/>
          <a:chExt cx="0" cy="0"/>
        </a:xfrm>
      </p:grpSpPr>
      <p:sp>
        <p:nvSpPr>
          <p:cNvPr id="387" name="Google Shape;387;p37"/>
          <p:cNvSpPr txBox="1"/>
          <p:nvPr>
            <p:ph type="title"/>
          </p:nvPr>
        </p:nvSpPr>
        <p:spPr>
          <a:xfrm>
            <a:off x="1282500" y="212350"/>
            <a:ext cx="9627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Architects Daughter"/>
              <a:buNone/>
            </a:pPr>
            <a:r>
              <a:rPr b="1" lang="it-IT" sz="6600">
                <a:solidFill>
                  <a:schemeClr val="lt1"/>
                </a:solidFill>
                <a:latin typeface="Architects Daughter"/>
                <a:ea typeface="Architects Daughter"/>
                <a:cs typeface="Architects Daughter"/>
                <a:sym typeface="Architects Daughter"/>
              </a:rPr>
              <a:t>Revision: </a:t>
            </a:r>
            <a:r>
              <a:rPr b="1" lang="it-IT" sz="4800">
                <a:solidFill>
                  <a:schemeClr val="lt1"/>
                </a:solidFill>
                <a:latin typeface="Architects Daughter"/>
                <a:ea typeface="Architects Daughter"/>
                <a:cs typeface="Architects Daughter"/>
                <a:sym typeface="Architects Daughter"/>
              </a:rPr>
              <a:t>geography of Japan</a:t>
            </a:r>
            <a:endParaRPr b="1">
              <a:solidFill>
                <a:schemeClr val="lt1"/>
              </a:solidFill>
              <a:latin typeface="Architects Daughter"/>
              <a:ea typeface="Architects Daughter"/>
              <a:cs typeface="Architects Daughter"/>
              <a:sym typeface="Architects Daughter"/>
            </a:endParaRPr>
          </a:p>
        </p:txBody>
      </p:sp>
      <p:pic>
        <p:nvPicPr>
          <p:cNvPr id="388" name="Google Shape;388;p37">
            <a:hlinkClick r:id="rId4"/>
          </p:cNvPr>
          <p:cNvPicPr preferRelativeResize="0"/>
          <p:nvPr/>
        </p:nvPicPr>
        <p:blipFill rotWithShape="1">
          <a:blip r:embed="rId5">
            <a:alphaModFix/>
          </a:blip>
          <a:srcRect b="19863" l="36133" r="34666" t="24346"/>
          <a:stretch/>
        </p:blipFill>
        <p:spPr>
          <a:xfrm>
            <a:off x="3664633" y="1538046"/>
            <a:ext cx="4862733" cy="4954829"/>
          </a:xfrm>
          <a:prstGeom prst="ellipse">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92" name="Shape 392"/>
        <p:cNvGrpSpPr/>
        <p:nvPr/>
      </p:nvGrpSpPr>
      <p:grpSpPr>
        <a:xfrm>
          <a:off x="0" y="0"/>
          <a:ext cx="0" cy="0"/>
          <a:chOff x="0" y="0"/>
          <a:chExt cx="0" cy="0"/>
        </a:xfrm>
      </p:grpSpPr>
      <p:sp>
        <p:nvSpPr>
          <p:cNvPr id="393" name="Google Shape;393;p38"/>
          <p:cNvSpPr txBox="1"/>
          <p:nvPr>
            <p:ph type="title"/>
          </p:nvPr>
        </p:nvSpPr>
        <p:spPr>
          <a:xfrm>
            <a:off x="716973" y="-12"/>
            <a:ext cx="10515600" cy="1013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Sources</a:t>
            </a:r>
            <a:endParaRPr/>
          </a:p>
        </p:txBody>
      </p:sp>
      <p:sp>
        <p:nvSpPr>
          <p:cNvPr id="394" name="Google Shape;394;p38"/>
          <p:cNvSpPr txBox="1"/>
          <p:nvPr>
            <p:ph idx="1" type="body"/>
          </p:nvPr>
        </p:nvSpPr>
        <p:spPr>
          <a:xfrm>
            <a:off x="450239" y="802298"/>
            <a:ext cx="11605846" cy="59225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just">
              <a:lnSpc>
                <a:spcPct val="120000"/>
              </a:lnSpc>
              <a:spcBef>
                <a:spcPts val="0"/>
              </a:spcBef>
              <a:spcAft>
                <a:spcPts val="0"/>
              </a:spcAft>
              <a:buClr>
                <a:schemeClr val="lt1"/>
              </a:buClr>
              <a:buSzPct val="100000"/>
              <a:buChar char="•"/>
            </a:pPr>
            <a:r>
              <a:rPr i="1" lang="it-IT" sz="8000">
                <a:solidFill>
                  <a:schemeClr val="lt1"/>
                </a:solidFill>
              </a:rPr>
              <a:t>Atlante della vita quotidiana Junior,</a:t>
            </a:r>
            <a:r>
              <a:rPr lang="it-IT" sz="8000">
                <a:solidFill>
                  <a:schemeClr val="lt1"/>
                </a:solidFill>
              </a:rPr>
              <a:t> DoGi spa (Firenze), Touring Editore, 2003</a:t>
            </a:r>
            <a:endParaRPr/>
          </a:p>
          <a:p>
            <a:pPr indent="-228600" lvl="0" marL="228600" rtl="0" algn="just">
              <a:lnSpc>
                <a:spcPct val="120000"/>
              </a:lnSpc>
              <a:spcBef>
                <a:spcPts val="400"/>
              </a:spcBef>
              <a:spcAft>
                <a:spcPts val="0"/>
              </a:spcAft>
              <a:buClr>
                <a:schemeClr val="lt1"/>
              </a:buClr>
              <a:buSzPct val="100000"/>
              <a:buChar char="•"/>
            </a:pPr>
            <a:r>
              <a:rPr i="1" lang="it-IT" sz="8000">
                <a:solidFill>
                  <a:schemeClr val="lt1"/>
                </a:solidFill>
              </a:rPr>
              <a:t>Percorsi CLIL di Geografia</a:t>
            </a:r>
            <a:r>
              <a:rPr lang="it-IT" sz="8000">
                <a:solidFill>
                  <a:schemeClr val="lt1"/>
                </a:solidFill>
              </a:rPr>
              <a:t>, a cura di P. E. Balboni, Loescher editore, 2015</a:t>
            </a:r>
            <a:endParaRPr/>
          </a:p>
          <a:p>
            <a:pPr indent="-228600" lvl="0" marL="228600" rtl="0" algn="just">
              <a:lnSpc>
                <a:spcPct val="120000"/>
              </a:lnSpc>
              <a:spcBef>
                <a:spcPts val="400"/>
              </a:spcBef>
              <a:spcAft>
                <a:spcPts val="0"/>
              </a:spcAft>
              <a:buClr>
                <a:schemeClr val="lt1"/>
              </a:buClr>
              <a:buSzPct val="100000"/>
              <a:buChar char="•"/>
            </a:pPr>
            <a:r>
              <a:rPr i="1" lang="it-IT" sz="8000">
                <a:solidFill>
                  <a:schemeClr val="lt1"/>
                </a:solidFill>
              </a:rPr>
              <a:t>Geography of the World: the Essential Family Guide to Geography and Culture, </a:t>
            </a:r>
            <a:r>
              <a:rPr lang="it-IT" sz="8000">
                <a:solidFill>
                  <a:schemeClr val="lt1"/>
                </a:solidFill>
              </a:rPr>
              <a:t>edited by S. Adams and A. Ganeri, DK Publishing, 2006</a:t>
            </a:r>
            <a:endParaRPr/>
          </a:p>
          <a:p>
            <a:pPr indent="-228600" lvl="0" marL="228600" rtl="0" algn="just">
              <a:lnSpc>
                <a:spcPct val="120000"/>
              </a:lnSpc>
              <a:spcBef>
                <a:spcPts val="400"/>
              </a:spcBef>
              <a:spcAft>
                <a:spcPts val="0"/>
              </a:spcAft>
              <a:buClr>
                <a:schemeClr val="lt1"/>
              </a:buClr>
              <a:buSzPct val="100000"/>
              <a:buChar char="•"/>
            </a:pPr>
            <a:r>
              <a:rPr i="1" lang="it-IT" sz="8000">
                <a:solidFill>
                  <a:schemeClr val="lt1"/>
                </a:solidFill>
              </a:rPr>
              <a:t>History, Geography, Art CLIL,</a:t>
            </a:r>
            <a:r>
              <a:rPr lang="it-IT" sz="8000">
                <a:solidFill>
                  <a:schemeClr val="lt1"/>
                </a:solidFill>
              </a:rPr>
              <a:t> A. Carraglia, Pearson, 2017</a:t>
            </a:r>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4">
                  <a:extLst>
                    <a:ext uri="{A12FA001-AC4F-418D-AE19-62706E023703}">
                      <ahyp:hlinkClr val="tx"/>
                    </a:ext>
                  </a:extLst>
                </a:hlinkClick>
              </a:rPr>
              <a:t>https://www.britannica.com/place/Japan/People</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5">
                  <a:extLst>
                    <a:ext uri="{A12FA001-AC4F-418D-AE19-62706E023703}">
                      <ahyp:hlinkClr val="tx"/>
                    </a:ext>
                  </a:extLst>
                </a:hlinkClick>
              </a:rPr>
              <a:t>https://www.kids-world-travel-guide.com/japan-for-kids.html</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6">
                  <a:extLst>
                    <a:ext uri="{A12FA001-AC4F-418D-AE19-62706E023703}">
                      <ahyp:hlinkClr val="tx"/>
                    </a:ext>
                  </a:extLst>
                </a:hlinkClick>
              </a:rPr>
              <a:t>https://kids.nationalgeographic.com/geography/countries/article/japan</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7">
                  <a:extLst>
                    <a:ext uri="{A12FA001-AC4F-418D-AE19-62706E023703}">
                      <ahyp:hlinkClr val="tx"/>
                    </a:ext>
                  </a:extLst>
                </a:hlinkClick>
              </a:rPr>
              <a:t>https://doyouknowjapan.com/climate/</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8">
                  <a:extLst>
                    <a:ext uri="{A12FA001-AC4F-418D-AE19-62706E023703}">
                      <ahyp:hlinkClr val="tx"/>
                    </a:ext>
                  </a:extLst>
                </a:hlinkClick>
              </a:rPr>
              <a:t>https://www.worldatlas.com/articles/the-economy-of-japan.html</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9">
                  <a:extLst>
                    <a:ext uri="{A12FA001-AC4F-418D-AE19-62706E023703}">
                      <ahyp:hlinkClr val="tx"/>
                    </a:ext>
                  </a:extLst>
                </a:hlinkClick>
              </a:rPr>
              <a:t>https://en.wikipedia.org/wiki/Economy_of_Japan</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10">
                  <a:extLst>
                    <a:ext uri="{A12FA001-AC4F-418D-AE19-62706E023703}">
                      <ahyp:hlinkClr val="tx"/>
                    </a:ext>
                  </a:extLst>
                </a:hlinkClick>
              </a:rPr>
              <a:t>https://www.worldometers.info/world-population/japan-population/</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11">
                  <a:extLst>
                    <a:ext uri="{A12FA001-AC4F-418D-AE19-62706E023703}">
                      <ahyp:hlinkClr val="tx"/>
                    </a:ext>
                  </a:extLst>
                </a:hlinkClick>
              </a:rPr>
              <a:t>https://en.wikipedia.org/wiki/Religion_in_Japan</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12">
                  <a:extLst>
                    <a:ext uri="{A12FA001-AC4F-418D-AE19-62706E023703}">
                      <ahyp:hlinkClr val="tx"/>
                    </a:ext>
                  </a:extLst>
                </a:hlinkClick>
              </a:rPr>
              <a:t>https://en.wikipedia.org/wiki/Shinto</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13">
                  <a:extLst>
                    <a:ext uri="{A12FA001-AC4F-418D-AE19-62706E023703}">
                      <ahyp:hlinkClr val="tx"/>
                    </a:ext>
                  </a:extLst>
                </a:hlinkClick>
              </a:rPr>
              <a:t>https://www.edarabia.com/japan/flag/</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14">
                  <a:extLst>
                    <a:ext uri="{A12FA001-AC4F-418D-AE19-62706E023703}">
                      <ahyp:hlinkClr val="tx"/>
                    </a:ext>
                  </a:extLst>
                </a:hlinkClick>
              </a:rPr>
              <a:t>https://origamiexpressions.com/sadako-sasaki</a:t>
            </a:r>
            <a:endParaRPr sz="8000">
              <a:solidFill>
                <a:schemeClr val="lt1"/>
              </a:solidFill>
            </a:endParaRPr>
          </a:p>
          <a:p>
            <a:pPr indent="-228600" lvl="0" marL="228600" rtl="0" algn="just">
              <a:lnSpc>
                <a:spcPct val="120000"/>
              </a:lnSpc>
              <a:spcBef>
                <a:spcPts val="400"/>
              </a:spcBef>
              <a:spcAft>
                <a:spcPts val="0"/>
              </a:spcAft>
              <a:buClr>
                <a:schemeClr val="lt1"/>
              </a:buClr>
              <a:buSzPct val="100000"/>
              <a:buChar char="•"/>
            </a:pPr>
            <a:r>
              <a:rPr lang="it-IT" sz="8000" u="sng">
                <a:solidFill>
                  <a:schemeClr val="lt1"/>
                </a:solidFill>
                <a:hlinkClick r:id="rId15">
                  <a:extLst>
                    <a:ext uri="{A12FA001-AC4F-418D-AE19-62706E023703}">
                      <ahyp:hlinkClr val="tx"/>
                    </a:ext>
                  </a:extLst>
                </a:hlinkClick>
              </a:rPr>
              <a:t>https://sadakosasaki.com/</a:t>
            </a:r>
            <a:endParaRPr sz="8000">
              <a:solidFill>
                <a:srgbClr val="FFF2CC"/>
              </a:solidFill>
            </a:endParaRPr>
          </a:p>
          <a:p>
            <a:pPr indent="-184150" lvl="0" marL="228600" rtl="0" algn="just">
              <a:lnSpc>
                <a:spcPct val="90000"/>
              </a:lnSpc>
              <a:spcBef>
                <a:spcPts val="1200"/>
              </a:spcBef>
              <a:spcAft>
                <a:spcPts val="0"/>
              </a:spcAft>
              <a:buClr>
                <a:schemeClr val="dk1"/>
              </a:buClr>
              <a:buSzPct val="100000"/>
              <a:buNone/>
            </a:pPr>
            <a:r>
              <a:t/>
            </a:r>
            <a:endParaRPr>
              <a:solidFill>
                <a:srgbClr val="FFF2CC"/>
              </a:solidFill>
            </a:endParaRPr>
          </a:p>
          <a:p>
            <a:pPr indent="-184150" lvl="0" marL="228600" rtl="0" algn="just">
              <a:lnSpc>
                <a:spcPct val="90000"/>
              </a:lnSpc>
              <a:spcBef>
                <a:spcPts val="1000"/>
              </a:spcBef>
              <a:spcAft>
                <a:spcPts val="0"/>
              </a:spcAft>
              <a:buClr>
                <a:schemeClr val="dk1"/>
              </a:buClr>
              <a:buSzPct val="100000"/>
              <a:buNone/>
            </a:pPr>
            <a:r>
              <a:t/>
            </a:r>
            <a:endParaRPr>
              <a:solidFill>
                <a:srgbClr val="FFF2CC"/>
              </a:solidFill>
            </a:endParaRPr>
          </a:p>
          <a:p>
            <a:pPr indent="-184150" lvl="0" marL="228600" rtl="0" algn="just">
              <a:lnSpc>
                <a:spcPct val="90000"/>
              </a:lnSpc>
              <a:spcBef>
                <a:spcPts val="1000"/>
              </a:spcBef>
              <a:spcAft>
                <a:spcPts val="0"/>
              </a:spcAft>
              <a:buClr>
                <a:schemeClr val="dk1"/>
              </a:buClr>
              <a:buSzPct val="100000"/>
              <a:buNone/>
            </a:pPr>
            <a:r>
              <a:t/>
            </a:r>
            <a:endParaRPr>
              <a:solidFill>
                <a:srgbClr val="FFF2CC"/>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398" name="Shape 398"/>
        <p:cNvGrpSpPr/>
        <p:nvPr/>
      </p:nvGrpSpPr>
      <p:grpSpPr>
        <a:xfrm>
          <a:off x="0" y="0"/>
          <a:ext cx="0" cy="0"/>
          <a:chOff x="0" y="0"/>
          <a:chExt cx="0" cy="0"/>
        </a:xfrm>
      </p:grpSpPr>
      <p:sp>
        <p:nvSpPr>
          <p:cNvPr id="399" name="Google Shape;399;p39"/>
          <p:cNvSpPr txBox="1"/>
          <p:nvPr>
            <p:ph type="title"/>
          </p:nvPr>
        </p:nvSpPr>
        <p:spPr>
          <a:xfrm>
            <a:off x="675249" y="2"/>
            <a:ext cx="10515600" cy="1164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Architects Daughter"/>
              <a:buNone/>
            </a:pPr>
            <a:r>
              <a:rPr b="1" lang="it-IT" sz="6600">
                <a:solidFill>
                  <a:schemeClr val="lt1"/>
                </a:solidFill>
                <a:latin typeface="Architects Daughter"/>
                <a:ea typeface="Architects Daughter"/>
                <a:cs typeface="Architects Daughter"/>
                <a:sym typeface="Architects Daughter"/>
              </a:rPr>
              <a:t>Resources </a:t>
            </a:r>
            <a:r>
              <a:rPr b="1" lang="it-IT" sz="3200">
                <a:solidFill>
                  <a:schemeClr val="lt1"/>
                </a:solidFill>
                <a:latin typeface="Architects Daughter"/>
                <a:ea typeface="Architects Daughter"/>
                <a:cs typeface="Architects Daughter"/>
                <a:sym typeface="Architects Daughter"/>
              </a:rPr>
              <a:t>(images, video, maps)</a:t>
            </a:r>
            <a:endParaRPr sz="6600">
              <a:solidFill>
                <a:schemeClr val="lt1"/>
              </a:solidFill>
            </a:endParaRPr>
          </a:p>
        </p:txBody>
      </p:sp>
      <p:sp>
        <p:nvSpPr>
          <p:cNvPr id="400" name="Google Shape;400;p39"/>
          <p:cNvSpPr txBox="1"/>
          <p:nvPr>
            <p:ph idx="1" type="body"/>
          </p:nvPr>
        </p:nvSpPr>
        <p:spPr>
          <a:xfrm>
            <a:off x="675249" y="1325563"/>
            <a:ext cx="11054789" cy="53674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900"/>
              <a:buNone/>
            </a:pPr>
            <a:r>
              <a:rPr b="1" lang="it-IT" sz="1900">
                <a:solidFill>
                  <a:schemeClr val="lt1"/>
                </a:solidFill>
              </a:rPr>
              <a:t>IMAGES and MAPS:</a:t>
            </a:r>
            <a:endParaRPr/>
          </a:p>
          <a:p>
            <a:pPr indent="-228600" lvl="0" marL="228600" rtl="0" algn="l">
              <a:lnSpc>
                <a:spcPct val="100000"/>
              </a:lnSpc>
              <a:spcBef>
                <a:spcPts val="600"/>
              </a:spcBef>
              <a:spcAft>
                <a:spcPts val="0"/>
              </a:spcAft>
              <a:buClr>
                <a:schemeClr val="lt1"/>
              </a:buClr>
              <a:buSzPts val="1900"/>
              <a:buChar char="•"/>
            </a:pPr>
            <a:r>
              <a:rPr i="1" lang="it-IT" sz="1900">
                <a:solidFill>
                  <a:schemeClr val="lt1"/>
                </a:solidFill>
              </a:rPr>
              <a:t>Pixabay</a:t>
            </a:r>
            <a:r>
              <a:rPr lang="it-IT" sz="1900">
                <a:solidFill>
                  <a:schemeClr val="lt1"/>
                </a:solidFill>
              </a:rPr>
              <a:t> open sources images</a:t>
            </a:r>
            <a:endParaRPr/>
          </a:p>
          <a:p>
            <a:pPr indent="-228600" lvl="0" marL="228600" rtl="0" algn="l">
              <a:lnSpc>
                <a:spcPct val="100000"/>
              </a:lnSpc>
              <a:spcBef>
                <a:spcPts val="1200"/>
              </a:spcBef>
              <a:spcAft>
                <a:spcPts val="0"/>
              </a:spcAft>
              <a:buClr>
                <a:schemeClr val="lt1"/>
              </a:buClr>
              <a:buSzPts val="1900"/>
              <a:buChar char="•"/>
            </a:pPr>
            <a:r>
              <a:rPr lang="it-IT" sz="1900" u="sng">
                <a:solidFill>
                  <a:schemeClr val="lt1"/>
                </a:solidFill>
                <a:hlinkClick r:id="rId4">
                  <a:extLst>
                    <a:ext uri="{A12FA001-AC4F-418D-AE19-62706E023703}">
                      <ahyp:hlinkClr val="tx"/>
                    </a:ext>
                  </a:extLst>
                </a:hlinkClick>
              </a:rPr>
              <a:t>https://en.wikipedia.org/wiki/Japan</a:t>
            </a:r>
            <a:endParaRPr sz="1900">
              <a:solidFill>
                <a:schemeClr val="lt1"/>
              </a:solidFill>
            </a:endParaRPr>
          </a:p>
          <a:p>
            <a:pPr indent="-228600" lvl="0" marL="228600" rtl="0" algn="l">
              <a:lnSpc>
                <a:spcPct val="100000"/>
              </a:lnSpc>
              <a:spcBef>
                <a:spcPts val="1200"/>
              </a:spcBef>
              <a:spcAft>
                <a:spcPts val="0"/>
              </a:spcAft>
              <a:buClr>
                <a:schemeClr val="lt1"/>
              </a:buClr>
              <a:buSzPts val="1900"/>
              <a:buChar char="•"/>
            </a:pPr>
            <a:r>
              <a:rPr lang="it-IT" sz="1900" u="sng">
                <a:solidFill>
                  <a:schemeClr val="lt1"/>
                </a:solidFill>
                <a:hlinkClick r:id="rId5">
                  <a:extLst>
                    <a:ext uri="{A12FA001-AC4F-418D-AE19-62706E023703}">
                      <ahyp:hlinkClr val="tx"/>
                    </a:ext>
                  </a:extLst>
                </a:hlinkClick>
              </a:rPr>
              <a:t>https://d-maps.com/carte.php?num_car=354&amp;lang=it</a:t>
            </a:r>
            <a:endParaRPr sz="1900">
              <a:solidFill>
                <a:schemeClr val="lt1"/>
              </a:solidFill>
            </a:endParaRPr>
          </a:p>
          <a:p>
            <a:pPr indent="-228600" lvl="0" marL="228600" rtl="0" algn="l">
              <a:lnSpc>
                <a:spcPct val="100000"/>
              </a:lnSpc>
              <a:spcBef>
                <a:spcPts val="1200"/>
              </a:spcBef>
              <a:spcAft>
                <a:spcPts val="0"/>
              </a:spcAft>
              <a:buClr>
                <a:schemeClr val="lt1"/>
              </a:buClr>
              <a:buSzPts val="1900"/>
              <a:buChar char="•"/>
            </a:pPr>
            <a:r>
              <a:rPr lang="it-IT" sz="1900" u="sng">
                <a:solidFill>
                  <a:schemeClr val="lt1"/>
                </a:solidFill>
                <a:hlinkClick r:id="rId6">
                  <a:extLst>
                    <a:ext uri="{A12FA001-AC4F-418D-AE19-62706E023703}">
                      <ahyp:hlinkClr val="tx"/>
                    </a:ext>
                  </a:extLst>
                </a:hlinkClick>
              </a:rPr>
              <a:t>https://upload.wikimedia.org/wikipedia/commons/5/54/Atomic_bombing_of_Japan.jpg</a:t>
            </a:r>
            <a:endParaRPr sz="1900">
              <a:solidFill>
                <a:schemeClr val="lt1"/>
              </a:solidFill>
            </a:endParaRPr>
          </a:p>
          <a:p>
            <a:pPr indent="-228600" lvl="0" marL="228600" rtl="0" algn="l">
              <a:lnSpc>
                <a:spcPct val="100000"/>
              </a:lnSpc>
              <a:spcBef>
                <a:spcPts val="1200"/>
              </a:spcBef>
              <a:spcAft>
                <a:spcPts val="0"/>
              </a:spcAft>
              <a:buClr>
                <a:schemeClr val="lt1"/>
              </a:buClr>
              <a:buSzPts val="1900"/>
              <a:buChar char="•"/>
            </a:pPr>
            <a:r>
              <a:rPr lang="it-IT" sz="1900" u="sng">
                <a:solidFill>
                  <a:schemeClr val="lt1"/>
                </a:solidFill>
                <a:hlinkClick r:id="rId7">
                  <a:extLst>
                    <a:ext uri="{A12FA001-AC4F-418D-AE19-62706E023703}">
                      <ahyp:hlinkClr val="tx"/>
                    </a:ext>
                  </a:extLst>
                </a:hlinkClick>
              </a:rPr>
              <a:t>https://commons.wikimedia.org/w/index.php?curid=89645372</a:t>
            </a:r>
            <a:endParaRPr sz="1900">
              <a:solidFill>
                <a:schemeClr val="lt1"/>
              </a:solidFill>
            </a:endParaRPr>
          </a:p>
          <a:p>
            <a:pPr indent="-228600" lvl="0" marL="228600" rtl="0" algn="l">
              <a:lnSpc>
                <a:spcPct val="100000"/>
              </a:lnSpc>
              <a:spcBef>
                <a:spcPts val="1200"/>
              </a:spcBef>
              <a:spcAft>
                <a:spcPts val="0"/>
              </a:spcAft>
              <a:buClr>
                <a:schemeClr val="lt1"/>
              </a:buClr>
              <a:buSzPts val="1900"/>
              <a:buChar char="•"/>
            </a:pPr>
            <a:r>
              <a:rPr lang="it-IT" sz="1900" u="sng">
                <a:solidFill>
                  <a:schemeClr val="lt1"/>
                </a:solidFill>
                <a:hlinkClick r:id="rId8">
                  <a:extLst>
                    <a:ext uri="{A12FA001-AC4F-418D-AE19-62706E023703}">
                      <ahyp:hlinkClr val="tx"/>
                    </a:ext>
                  </a:extLst>
                </a:hlinkClick>
              </a:rPr>
              <a:t>http://www.disegni-da-colorare-gratis.it/index.php/Geografia/Bandiere/Bandiera-del-Giappone-da-colorare-per-ragazzi</a:t>
            </a:r>
            <a:endParaRPr sz="1900">
              <a:solidFill>
                <a:schemeClr val="lt1"/>
              </a:solidFill>
            </a:endParaRPr>
          </a:p>
          <a:p>
            <a:pPr indent="0" lvl="0" marL="0" rtl="0" algn="l">
              <a:lnSpc>
                <a:spcPct val="100000"/>
              </a:lnSpc>
              <a:spcBef>
                <a:spcPts val="3000"/>
              </a:spcBef>
              <a:spcAft>
                <a:spcPts val="0"/>
              </a:spcAft>
              <a:buClr>
                <a:schemeClr val="lt1"/>
              </a:buClr>
              <a:buSzPts val="1900"/>
              <a:buNone/>
            </a:pPr>
            <a:r>
              <a:rPr b="1" lang="it-IT" sz="1900">
                <a:solidFill>
                  <a:schemeClr val="lt1"/>
                </a:solidFill>
              </a:rPr>
              <a:t>VIDEO:</a:t>
            </a:r>
            <a:endParaRPr/>
          </a:p>
          <a:p>
            <a:pPr indent="-228600" lvl="0" marL="228600" rtl="0" algn="l">
              <a:lnSpc>
                <a:spcPct val="100000"/>
              </a:lnSpc>
              <a:spcBef>
                <a:spcPts val="600"/>
              </a:spcBef>
              <a:spcAft>
                <a:spcPts val="0"/>
              </a:spcAft>
              <a:buClr>
                <a:schemeClr val="lt1"/>
              </a:buClr>
              <a:buSzPts val="1900"/>
              <a:buChar char="•"/>
            </a:pPr>
            <a:r>
              <a:rPr lang="it-IT" sz="1900">
                <a:solidFill>
                  <a:schemeClr val="lt1"/>
                </a:solidFill>
              </a:rPr>
              <a:t>Geography of Japan: </a:t>
            </a:r>
            <a:r>
              <a:rPr lang="it-IT" sz="1900" u="sng">
                <a:solidFill>
                  <a:schemeClr val="lt1"/>
                </a:solidFill>
                <a:hlinkClick r:id="rId9">
                  <a:extLst>
                    <a:ext uri="{A12FA001-AC4F-418D-AE19-62706E023703}">
                      <ahyp:hlinkClr val="tx"/>
                    </a:ext>
                  </a:extLst>
                </a:hlinkClick>
              </a:rPr>
              <a:t>https://www.youtube.com/watch?v=Ob7UhHBI7Oc</a:t>
            </a:r>
            <a:endParaRPr sz="1900">
              <a:solidFill>
                <a:schemeClr val="lt1"/>
              </a:solidFill>
            </a:endParaRPr>
          </a:p>
          <a:p>
            <a:pPr indent="-228600" lvl="0" marL="228600" rtl="0" algn="l">
              <a:lnSpc>
                <a:spcPct val="100000"/>
              </a:lnSpc>
              <a:spcBef>
                <a:spcPts val="1200"/>
              </a:spcBef>
              <a:spcAft>
                <a:spcPts val="0"/>
              </a:spcAft>
              <a:buClr>
                <a:schemeClr val="lt1"/>
              </a:buClr>
              <a:buSzPts val="1900"/>
              <a:buChar char="•"/>
            </a:pPr>
            <a:r>
              <a:rPr lang="it-IT" sz="1900">
                <a:solidFill>
                  <a:schemeClr val="lt1"/>
                </a:solidFill>
              </a:rPr>
              <a:t>Sadako and the 1,000 paper cranes: </a:t>
            </a:r>
            <a:r>
              <a:rPr lang="it-IT" sz="1900" u="sng">
                <a:solidFill>
                  <a:schemeClr val="lt1"/>
                </a:solidFill>
                <a:hlinkClick r:id="rId10">
                  <a:extLst>
                    <a:ext uri="{A12FA001-AC4F-418D-AE19-62706E023703}">
                      <ahyp:hlinkClr val="tx"/>
                    </a:ext>
                  </a:extLst>
                </a:hlinkClick>
              </a:rPr>
              <a:t>https://www.youtube.com/watch?v=KtZeH77ikcM</a:t>
            </a:r>
            <a:endParaRPr sz="1900">
              <a:solidFill>
                <a:schemeClr val="lt1"/>
              </a:solidFill>
            </a:endParaRPr>
          </a:p>
          <a:p>
            <a:pPr indent="-228600" lvl="0" marL="228600" rtl="0" algn="l">
              <a:lnSpc>
                <a:spcPct val="100000"/>
              </a:lnSpc>
              <a:spcBef>
                <a:spcPts val="1200"/>
              </a:spcBef>
              <a:spcAft>
                <a:spcPts val="0"/>
              </a:spcAft>
              <a:buClr>
                <a:schemeClr val="lt1"/>
              </a:buClr>
              <a:buSzPts val="1900"/>
              <a:buChar char="•"/>
            </a:pPr>
            <a:r>
              <a:rPr lang="it-IT" sz="1900">
                <a:solidFill>
                  <a:schemeClr val="lt1"/>
                </a:solidFill>
              </a:rPr>
              <a:t>Origami tutorial: </a:t>
            </a:r>
            <a:r>
              <a:rPr lang="it-IT" sz="1900" u="sng">
                <a:solidFill>
                  <a:schemeClr val="lt1"/>
                </a:solidFill>
                <a:hlinkClick r:id="rId11">
                  <a:extLst>
                    <a:ext uri="{A12FA001-AC4F-418D-AE19-62706E023703}">
                      <ahyp:hlinkClr val="tx"/>
                    </a:ext>
                  </a:extLst>
                </a:hlinkClick>
              </a:rPr>
              <a:t>https://www.youtube.com/watch?v=pqeI94Jri1M</a:t>
            </a:r>
            <a:endParaRPr sz="1900">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130" name="Shape 130"/>
        <p:cNvGrpSpPr/>
        <p:nvPr/>
      </p:nvGrpSpPr>
      <p:grpSpPr>
        <a:xfrm>
          <a:off x="0" y="0"/>
          <a:ext cx="0" cy="0"/>
          <a:chOff x="0" y="0"/>
          <a:chExt cx="0" cy="0"/>
        </a:xfrm>
      </p:grpSpPr>
      <p:sp>
        <p:nvSpPr>
          <p:cNvPr id="131" name="Google Shape;131;p4"/>
          <p:cNvSpPr txBox="1"/>
          <p:nvPr>
            <p:ph type="title"/>
          </p:nvPr>
        </p:nvSpPr>
        <p:spPr>
          <a:xfrm>
            <a:off x="3005501" y="69704"/>
            <a:ext cx="6180993"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chitects Daughter"/>
              <a:buNone/>
            </a:pPr>
            <a:r>
              <a:rPr b="1" lang="it-IT" sz="5600">
                <a:solidFill>
                  <a:schemeClr val="lt1"/>
                </a:solidFill>
                <a:latin typeface="Architects Daughter"/>
                <a:ea typeface="Architects Daughter"/>
                <a:cs typeface="Architects Daughter"/>
                <a:sym typeface="Architects Daughter"/>
              </a:rPr>
              <a:t>Look on the map…</a:t>
            </a:r>
            <a:endParaRPr sz="4000"/>
          </a:p>
        </p:txBody>
      </p:sp>
      <p:pic>
        <p:nvPicPr>
          <p:cNvPr descr="Projection of Asia with Japan's Area colored green" id="132" name="Google Shape;132;p4">
            <a:hlinkClick r:id="rId4"/>
          </p:cNvPr>
          <p:cNvPicPr preferRelativeResize="0"/>
          <p:nvPr>
            <p:ph idx="1" type="body"/>
          </p:nvPr>
        </p:nvPicPr>
        <p:blipFill rotWithShape="1">
          <a:blip r:embed="rId5">
            <a:alphaModFix/>
          </a:blip>
          <a:srcRect b="0" l="0" r="0" t="0"/>
          <a:stretch/>
        </p:blipFill>
        <p:spPr>
          <a:xfrm>
            <a:off x="6198736" y="1395267"/>
            <a:ext cx="5201213" cy="5201213"/>
          </a:xfrm>
          <a:prstGeom prst="rect">
            <a:avLst/>
          </a:prstGeom>
          <a:noFill/>
          <a:ln>
            <a:noFill/>
          </a:ln>
        </p:spPr>
      </p:pic>
      <p:sp>
        <p:nvSpPr>
          <p:cNvPr id="133" name="Google Shape;133;p4"/>
          <p:cNvSpPr txBox="1"/>
          <p:nvPr/>
        </p:nvSpPr>
        <p:spPr>
          <a:xfrm>
            <a:off x="2360893" y="2413337"/>
            <a:ext cx="300550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3000">
                <a:solidFill>
                  <a:schemeClr val="lt1"/>
                </a:solidFill>
                <a:latin typeface="Calibri"/>
                <a:ea typeface="Calibri"/>
                <a:cs typeface="Calibri"/>
                <a:sym typeface="Calibri"/>
              </a:rPr>
              <a:t>In what continent is Japan?</a:t>
            </a:r>
            <a:endParaRPr sz="3000">
              <a:solidFill>
                <a:schemeClr val="dk1"/>
              </a:solidFill>
              <a:latin typeface="Calibri"/>
              <a:ea typeface="Calibri"/>
              <a:cs typeface="Calibri"/>
              <a:sym typeface="Calibri"/>
            </a:endParaRPr>
          </a:p>
        </p:txBody>
      </p:sp>
      <p:sp>
        <p:nvSpPr>
          <p:cNvPr id="134" name="Google Shape;134;p4"/>
          <p:cNvSpPr txBox="1"/>
          <p:nvPr/>
        </p:nvSpPr>
        <p:spPr>
          <a:xfrm>
            <a:off x="536193" y="4836611"/>
            <a:ext cx="388304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3000">
                <a:solidFill>
                  <a:schemeClr val="lt1"/>
                </a:solidFill>
                <a:latin typeface="Calibri"/>
                <a:ea typeface="Calibri"/>
                <a:cs typeface="Calibri"/>
                <a:sym typeface="Calibri"/>
              </a:rPr>
              <a:t>Is it a mainland country, a peninsula, an island…?</a:t>
            </a:r>
            <a:endParaRPr sz="30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138" name="Shape 138"/>
        <p:cNvGrpSpPr/>
        <p:nvPr/>
      </p:nvGrpSpPr>
      <p:grpSpPr>
        <a:xfrm>
          <a:off x="0" y="0"/>
          <a:ext cx="0" cy="0"/>
          <a:chOff x="0" y="0"/>
          <a:chExt cx="0" cy="0"/>
        </a:xfrm>
      </p:grpSpPr>
      <p:sp>
        <p:nvSpPr>
          <p:cNvPr id="139" name="Google Shape;139;p5"/>
          <p:cNvSpPr txBox="1"/>
          <p:nvPr>
            <p:ph type="title"/>
          </p:nvPr>
        </p:nvSpPr>
        <p:spPr>
          <a:xfrm>
            <a:off x="838200" y="316523"/>
            <a:ext cx="391668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Map skills</a:t>
            </a:r>
            <a:endParaRPr/>
          </a:p>
        </p:txBody>
      </p:sp>
      <p:sp>
        <p:nvSpPr>
          <p:cNvPr id="140" name="Google Shape;140;p5"/>
          <p:cNvSpPr txBox="1"/>
          <p:nvPr>
            <p:ph idx="1" type="body"/>
          </p:nvPr>
        </p:nvSpPr>
        <p:spPr>
          <a:xfrm>
            <a:off x="838200" y="1642086"/>
            <a:ext cx="10515600" cy="517691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lt1"/>
              </a:buClr>
              <a:buSzPts val="3600"/>
              <a:buNone/>
            </a:pPr>
            <a:r>
              <a:rPr b="1" lang="it-IT" sz="3600" u="sng">
                <a:solidFill>
                  <a:schemeClr val="lt1"/>
                </a:solidFill>
              </a:rPr>
              <a:t>Label the map with:</a:t>
            </a:r>
            <a:endParaRPr/>
          </a:p>
          <a:p>
            <a:pPr indent="-228600" lvl="0" marL="228600" rtl="0" algn="l">
              <a:lnSpc>
                <a:spcPct val="100000"/>
              </a:lnSpc>
              <a:spcBef>
                <a:spcPts val="2200"/>
              </a:spcBef>
              <a:spcAft>
                <a:spcPts val="0"/>
              </a:spcAft>
              <a:buClr>
                <a:schemeClr val="lt1"/>
              </a:buClr>
              <a:buSzPts val="2800"/>
              <a:buChar char="•"/>
            </a:pPr>
            <a:r>
              <a:rPr b="1" lang="it-IT">
                <a:solidFill>
                  <a:schemeClr val="lt1"/>
                </a:solidFill>
              </a:rPr>
              <a:t>Countries, seas/ocean:</a:t>
            </a:r>
            <a:endParaRPr/>
          </a:p>
          <a:p>
            <a:pPr indent="0" lvl="0" marL="0" rtl="0" algn="l">
              <a:lnSpc>
                <a:spcPct val="100000"/>
              </a:lnSpc>
              <a:spcBef>
                <a:spcPts val="600"/>
              </a:spcBef>
              <a:spcAft>
                <a:spcPts val="0"/>
              </a:spcAft>
              <a:buClr>
                <a:schemeClr val="lt1"/>
              </a:buClr>
              <a:buSzPts val="2800"/>
              <a:buNone/>
            </a:pPr>
            <a:r>
              <a:rPr lang="it-IT">
                <a:solidFill>
                  <a:schemeClr val="lt1"/>
                </a:solidFill>
              </a:rPr>
              <a:t>Russia – China – North Korea – South Korea – Sea of Japan – Pacific Ocean – Philippine Sea – Sea of Okhotsk – East China Sea – Seto Inland Sea</a:t>
            </a:r>
            <a:endParaRPr/>
          </a:p>
          <a:p>
            <a:pPr indent="-228600" lvl="0" marL="228600" rtl="0" algn="l">
              <a:lnSpc>
                <a:spcPct val="100000"/>
              </a:lnSpc>
              <a:spcBef>
                <a:spcPts val="2200"/>
              </a:spcBef>
              <a:spcAft>
                <a:spcPts val="0"/>
              </a:spcAft>
              <a:buClr>
                <a:schemeClr val="lt1"/>
              </a:buClr>
              <a:buSzPts val="2800"/>
              <a:buChar char="•"/>
            </a:pPr>
            <a:r>
              <a:rPr b="1" lang="it-IT">
                <a:solidFill>
                  <a:schemeClr val="lt1"/>
                </a:solidFill>
              </a:rPr>
              <a:t>Islands: </a:t>
            </a:r>
            <a:endParaRPr/>
          </a:p>
          <a:p>
            <a:pPr indent="0" lvl="0" marL="0" rtl="0" algn="l">
              <a:lnSpc>
                <a:spcPct val="100000"/>
              </a:lnSpc>
              <a:spcBef>
                <a:spcPts val="600"/>
              </a:spcBef>
              <a:spcAft>
                <a:spcPts val="0"/>
              </a:spcAft>
              <a:buClr>
                <a:schemeClr val="lt1"/>
              </a:buClr>
              <a:buSzPts val="2800"/>
              <a:buNone/>
            </a:pPr>
            <a:r>
              <a:rPr lang="it-IT">
                <a:solidFill>
                  <a:schemeClr val="lt1"/>
                </a:solidFill>
              </a:rPr>
              <a:t>Hokkaido – Shikoku – Kyushu - Honshu</a:t>
            </a:r>
            <a:endParaRPr/>
          </a:p>
          <a:p>
            <a:pPr indent="-228600" lvl="0" marL="228600" rtl="0" algn="l">
              <a:lnSpc>
                <a:spcPct val="100000"/>
              </a:lnSpc>
              <a:spcBef>
                <a:spcPts val="2200"/>
              </a:spcBef>
              <a:spcAft>
                <a:spcPts val="0"/>
              </a:spcAft>
              <a:buClr>
                <a:schemeClr val="lt1"/>
              </a:buClr>
              <a:buSzPts val="2800"/>
              <a:buChar char="•"/>
            </a:pPr>
            <a:r>
              <a:rPr b="1" lang="it-IT">
                <a:solidFill>
                  <a:schemeClr val="lt1"/>
                </a:solidFill>
              </a:rPr>
              <a:t>Towns:</a:t>
            </a:r>
            <a:endParaRPr/>
          </a:p>
          <a:p>
            <a:pPr indent="0" lvl="0" marL="0" rtl="0" algn="l">
              <a:lnSpc>
                <a:spcPct val="100000"/>
              </a:lnSpc>
              <a:spcBef>
                <a:spcPts val="600"/>
              </a:spcBef>
              <a:spcAft>
                <a:spcPts val="0"/>
              </a:spcAft>
              <a:buClr>
                <a:schemeClr val="lt1"/>
              </a:buClr>
              <a:buSzPts val="2800"/>
              <a:buNone/>
            </a:pPr>
            <a:r>
              <a:rPr lang="it-IT">
                <a:solidFill>
                  <a:schemeClr val="lt1"/>
                </a:solidFill>
              </a:rPr>
              <a:t>Tokyo – Kyoto – Hiroshima – Nagasaki</a:t>
            </a:r>
            <a:endParaRPr/>
          </a:p>
          <a:p>
            <a:pPr indent="0" lvl="0" marL="0" rtl="0" algn="l">
              <a:lnSpc>
                <a:spcPct val="90000"/>
              </a:lnSpc>
              <a:spcBef>
                <a:spcPts val="2000"/>
              </a:spcBef>
              <a:spcAft>
                <a:spcPts val="0"/>
              </a:spcAft>
              <a:buClr>
                <a:schemeClr val="dk1"/>
              </a:buClr>
              <a:buSzPts val="2800"/>
              <a:buNone/>
            </a:pPr>
            <a:r>
              <a:t/>
            </a:r>
            <a:endParaRPr/>
          </a:p>
        </p:txBody>
      </p:sp>
      <p:pic>
        <p:nvPicPr>
          <p:cNvPr id="141" name="Google Shape;141;p5">
            <a:hlinkClick r:id="rId4"/>
          </p:cNvPr>
          <p:cNvPicPr preferRelativeResize="0"/>
          <p:nvPr/>
        </p:nvPicPr>
        <p:blipFill rotWithShape="1">
          <a:blip r:embed="rId5">
            <a:alphaModFix/>
          </a:blip>
          <a:srcRect b="19863" l="36133" r="34666" t="24346"/>
          <a:stretch/>
        </p:blipFill>
        <p:spPr>
          <a:xfrm>
            <a:off x="9917722" y="639763"/>
            <a:ext cx="1856935" cy="1892104"/>
          </a:xfrm>
          <a:prstGeom prst="ellipse">
            <a:avLst/>
          </a:prstGeom>
          <a:noFill/>
          <a:ln>
            <a:noFill/>
          </a:ln>
        </p:spPr>
      </p:pic>
      <p:sp>
        <p:nvSpPr>
          <p:cNvPr id="142" name="Google Shape;142;p5"/>
          <p:cNvSpPr/>
          <p:nvPr/>
        </p:nvSpPr>
        <p:spPr>
          <a:xfrm>
            <a:off x="8060789" y="316523"/>
            <a:ext cx="1547446" cy="1019908"/>
          </a:xfrm>
          <a:custGeom>
            <a:rect b="b" l="l" r="r" t="t"/>
            <a:pathLst>
              <a:path extrusionOk="0" h="1019908" w="1547446">
                <a:moveTo>
                  <a:pt x="0" y="169988"/>
                </a:moveTo>
                <a:cubicBezTo>
                  <a:pt x="2059" y="76080"/>
                  <a:pt x="80732" y="2616"/>
                  <a:pt x="169988" y="0"/>
                </a:cubicBezTo>
                <a:cubicBezTo>
                  <a:pt x="314475" y="-9874"/>
                  <a:pt x="696304" y="45987"/>
                  <a:pt x="902677" y="0"/>
                </a:cubicBezTo>
                <a:lnTo>
                  <a:pt x="902677" y="0"/>
                </a:lnTo>
                <a:cubicBezTo>
                  <a:pt x="1086901" y="34790"/>
                  <a:pt x="1115043" y="11626"/>
                  <a:pt x="1289538" y="0"/>
                </a:cubicBezTo>
                <a:cubicBezTo>
                  <a:pt x="1301235" y="156"/>
                  <a:pt x="1350271" y="-7422"/>
                  <a:pt x="1377458" y="0"/>
                </a:cubicBezTo>
                <a:cubicBezTo>
                  <a:pt x="1473226" y="2759"/>
                  <a:pt x="1543515" y="74196"/>
                  <a:pt x="1547446" y="169988"/>
                </a:cubicBezTo>
                <a:cubicBezTo>
                  <a:pt x="1520577" y="342497"/>
                  <a:pt x="1583297" y="443572"/>
                  <a:pt x="1547446" y="594946"/>
                </a:cubicBezTo>
                <a:lnTo>
                  <a:pt x="1547446" y="594946"/>
                </a:lnTo>
                <a:cubicBezTo>
                  <a:pt x="1539677" y="695626"/>
                  <a:pt x="1567957" y="752540"/>
                  <a:pt x="1547446" y="849923"/>
                </a:cubicBezTo>
                <a:lnTo>
                  <a:pt x="1547446" y="849920"/>
                </a:lnTo>
                <a:cubicBezTo>
                  <a:pt x="1549649" y="952466"/>
                  <a:pt x="1482472" y="1023547"/>
                  <a:pt x="1377458" y="1019908"/>
                </a:cubicBezTo>
                <a:cubicBezTo>
                  <a:pt x="1361320" y="1015269"/>
                  <a:pt x="1325431" y="1025560"/>
                  <a:pt x="1289538" y="1019908"/>
                </a:cubicBezTo>
                <a:cubicBezTo>
                  <a:pt x="1472194" y="1202647"/>
                  <a:pt x="1619255" y="1238686"/>
                  <a:pt x="1771640" y="1383413"/>
                </a:cubicBezTo>
                <a:cubicBezTo>
                  <a:pt x="1584291" y="1262138"/>
                  <a:pt x="1036838" y="1151882"/>
                  <a:pt x="902677" y="1019908"/>
                </a:cubicBezTo>
                <a:cubicBezTo>
                  <a:pt x="538921" y="1061495"/>
                  <a:pt x="519646" y="977930"/>
                  <a:pt x="169988" y="1019908"/>
                </a:cubicBezTo>
                <a:cubicBezTo>
                  <a:pt x="74248" y="1018474"/>
                  <a:pt x="-2259" y="942507"/>
                  <a:pt x="0" y="849920"/>
                </a:cubicBezTo>
                <a:lnTo>
                  <a:pt x="0" y="849923"/>
                </a:lnTo>
                <a:cubicBezTo>
                  <a:pt x="21391" y="801463"/>
                  <a:pt x="285" y="708732"/>
                  <a:pt x="0" y="594946"/>
                </a:cubicBezTo>
                <a:lnTo>
                  <a:pt x="0" y="594946"/>
                </a:lnTo>
                <a:cubicBezTo>
                  <a:pt x="-13994" y="427947"/>
                  <a:pt x="-6980" y="301838"/>
                  <a:pt x="0" y="169988"/>
                </a:cubicBezTo>
                <a:close/>
              </a:path>
            </a:pathLst>
          </a:custGeom>
          <a:noFill/>
          <a:ln cap="flat" cmpd="sng" w="285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it-IT" sz="1400">
                <a:solidFill>
                  <a:schemeClr val="lt1"/>
                </a:solidFill>
                <a:latin typeface="Calibri"/>
                <a:ea typeface="Calibri"/>
                <a:cs typeface="Calibri"/>
                <a:sym typeface="Calibri"/>
              </a:rPr>
              <a:t>Click on the globe for an interactive map of Japan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146" name="Shape 146"/>
        <p:cNvGrpSpPr/>
        <p:nvPr/>
      </p:nvGrpSpPr>
      <p:grpSpPr>
        <a:xfrm>
          <a:off x="0" y="0"/>
          <a:ext cx="0" cy="0"/>
          <a:chOff x="0" y="0"/>
          <a:chExt cx="0" cy="0"/>
        </a:xfrm>
      </p:grpSpPr>
      <p:sp>
        <p:nvSpPr>
          <p:cNvPr id="147" name="Google Shape;147;p6"/>
          <p:cNvSpPr txBox="1"/>
          <p:nvPr>
            <p:ph type="title"/>
          </p:nvPr>
        </p:nvSpPr>
        <p:spPr>
          <a:xfrm>
            <a:off x="616623" y="18250"/>
            <a:ext cx="8174700" cy="120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chitects Daughter"/>
              <a:buNone/>
            </a:pPr>
            <a:r>
              <a:rPr b="1" lang="it-IT" sz="5800">
                <a:solidFill>
                  <a:schemeClr val="lt1"/>
                </a:solidFill>
                <a:latin typeface="Architects Daughter"/>
                <a:ea typeface="Architects Daughter"/>
                <a:cs typeface="Architects Daughter"/>
                <a:sym typeface="Architects Daughter"/>
              </a:rPr>
              <a:t>Geography of Japan</a:t>
            </a:r>
            <a:endParaRPr sz="4200"/>
          </a:p>
        </p:txBody>
      </p:sp>
      <p:sp>
        <p:nvSpPr>
          <p:cNvPr id="148" name="Google Shape;148;p6"/>
          <p:cNvSpPr txBox="1"/>
          <p:nvPr>
            <p:ph idx="1" type="body"/>
          </p:nvPr>
        </p:nvSpPr>
        <p:spPr>
          <a:xfrm>
            <a:off x="616634" y="1223890"/>
            <a:ext cx="10958732" cy="561301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lt1"/>
              </a:buClr>
              <a:buSzPct val="100000"/>
              <a:buNone/>
            </a:pPr>
            <a:r>
              <a:rPr b="1" lang="it-IT" sz="4500">
                <a:solidFill>
                  <a:schemeClr val="lt1"/>
                </a:solidFill>
              </a:rPr>
              <a:t>Watch the video and answer the questions.</a:t>
            </a:r>
            <a:endParaRPr/>
          </a:p>
          <a:p>
            <a:pPr indent="-228600" lvl="0" marL="228600" rtl="0" algn="l">
              <a:lnSpc>
                <a:spcPct val="90000"/>
              </a:lnSpc>
              <a:spcBef>
                <a:spcPts val="3400"/>
              </a:spcBef>
              <a:spcAft>
                <a:spcPts val="0"/>
              </a:spcAft>
              <a:buClr>
                <a:schemeClr val="lt1"/>
              </a:buClr>
              <a:buSzPct val="100000"/>
              <a:buChar char="•"/>
            </a:pPr>
            <a:r>
              <a:rPr lang="it-IT" sz="3000">
                <a:solidFill>
                  <a:schemeClr val="lt1"/>
                </a:solidFill>
              </a:rPr>
              <a:t>Japan is located off the East-coast of ___________. 			The four main islands of Japan are:</a:t>
            </a:r>
            <a:endParaRPr/>
          </a:p>
          <a:p>
            <a:pPr indent="-228600" lvl="0" marL="228600" rtl="0" algn="l">
              <a:lnSpc>
                <a:spcPct val="90000"/>
              </a:lnSpc>
              <a:spcBef>
                <a:spcPts val="1600"/>
              </a:spcBef>
              <a:spcAft>
                <a:spcPts val="0"/>
              </a:spcAft>
              <a:buClr>
                <a:schemeClr val="lt1"/>
              </a:buClr>
              <a:buSzPct val="100000"/>
              <a:buChar char="•"/>
            </a:pPr>
            <a:r>
              <a:rPr lang="it-IT" sz="3000">
                <a:solidFill>
                  <a:schemeClr val="lt1"/>
                </a:solidFill>
              </a:rPr>
              <a:t>Japan is: 												1) ____________________</a:t>
            </a:r>
            <a:endParaRPr/>
          </a:p>
          <a:p>
            <a:pPr indent="0" lvl="0" marL="216000" rtl="0" algn="l">
              <a:lnSpc>
                <a:spcPct val="90000"/>
              </a:lnSpc>
              <a:spcBef>
                <a:spcPts val="1200"/>
              </a:spcBef>
              <a:spcAft>
                <a:spcPts val="0"/>
              </a:spcAft>
              <a:buClr>
                <a:schemeClr val="lt1"/>
              </a:buClr>
              <a:buSzPct val="100000"/>
              <a:buNone/>
            </a:pPr>
            <a:r>
              <a:rPr lang="it-IT" sz="3000">
                <a:solidFill>
                  <a:schemeClr val="lt1"/>
                </a:solidFill>
              </a:rPr>
              <a:t>□ a mainland country 									2) ____________________</a:t>
            </a:r>
            <a:endParaRPr/>
          </a:p>
          <a:p>
            <a:pPr indent="0" lvl="0" marL="216000" rtl="0" algn="l">
              <a:lnSpc>
                <a:spcPct val="90000"/>
              </a:lnSpc>
              <a:spcBef>
                <a:spcPts val="1200"/>
              </a:spcBef>
              <a:spcAft>
                <a:spcPts val="0"/>
              </a:spcAft>
              <a:buClr>
                <a:schemeClr val="lt1"/>
              </a:buClr>
              <a:buSzPct val="100000"/>
              <a:buNone/>
            </a:pPr>
            <a:r>
              <a:rPr lang="it-IT" sz="3000">
                <a:solidFill>
                  <a:schemeClr val="lt1"/>
                </a:solidFill>
              </a:rPr>
              <a:t>□ a series of islands 										3) ____________________</a:t>
            </a:r>
            <a:endParaRPr/>
          </a:p>
          <a:p>
            <a:pPr indent="-228600" lvl="0" marL="228600" rtl="0" algn="l">
              <a:lnSpc>
                <a:spcPct val="90000"/>
              </a:lnSpc>
              <a:spcBef>
                <a:spcPts val="1600"/>
              </a:spcBef>
              <a:spcAft>
                <a:spcPts val="0"/>
              </a:spcAft>
              <a:buClr>
                <a:schemeClr val="lt1"/>
              </a:buClr>
              <a:buSzPct val="100000"/>
              <a:buChar char="•"/>
            </a:pPr>
            <a:r>
              <a:rPr lang="it-IT" sz="3000">
                <a:solidFill>
                  <a:schemeClr val="lt1"/>
                </a:solidFill>
              </a:rPr>
              <a:t>A chain of islands is an __________________. 				4) ____________________</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The number of people living in a space is called population _____________.</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Japan has a very low / high population density.</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The landscape of Japan doesn’t influence / influences where people live.</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About ______ of Japan is mountainous.</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______ of the world’s active volcanoes are located in Japan.</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Seismic activity in Japan is made by volcanoes, earthquakes and ____________.</a:t>
            </a:r>
            <a:endParaRPr sz="3000"/>
          </a:p>
        </p:txBody>
      </p:sp>
      <p:pic>
        <p:nvPicPr>
          <p:cNvPr descr="Immagine che contiene testo, ciak&#10;&#10;Descrizione generata automaticamente" id="149" name="Google Shape;149;p6">
            <a:hlinkClick r:id="rId4"/>
          </p:cNvPr>
          <p:cNvPicPr preferRelativeResize="0"/>
          <p:nvPr/>
        </p:nvPicPr>
        <p:blipFill rotWithShape="1">
          <a:blip r:embed="rId5">
            <a:alphaModFix/>
          </a:blip>
          <a:srcRect b="0" l="0" r="0" t="0"/>
          <a:stretch/>
        </p:blipFill>
        <p:spPr>
          <a:xfrm>
            <a:off x="9594167" y="4148818"/>
            <a:ext cx="2178148" cy="2380896"/>
          </a:xfrm>
          <a:prstGeom prst="rect">
            <a:avLst/>
          </a:prstGeom>
          <a:noFill/>
          <a:ln>
            <a:noFill/>
          </a:ln>
        </p:spPr>
      </p:pic>
      <p:sp>
        <p:nvSpPr>
          <p:cNvPr id="150" name="Google Shape;150;p6"/>
          <p:cNvSpPr/>
          <p:nvPr/>
        </p:nvSpPr>
        <p:spPr>
          <a:xfrm>
            <a:off x="9115864" y="192338"/>
            <a:ext cx="2853398" cy="1205634"/>
          </a:xfrm>
          <a:custGeom>
            <a:rect b="b" l="l" r="r" t="t"/>
            <a:pathLst>
              <a:path extrusionOk="0" fill="none" h="1205634" w="2853398">
                <a:moveTo>
                  <a:pt x="0" y="0"/>
                </a:moveTo>
                <a:cubicBezTo>
                  <a:pt x="272122" y="-23604"/>
                  <a:pt x="323371" y="22109"/>
                  <a:pt x="627748" y="0"/>
                </a:cubicBezTo>
                <a:cubicBezTo>
                  <a:pt x="932125" y="-22109"/>
                  <a:pt x="988201" y="5509"/>
                  <a:pt x="1112825" y="0"/>
                </a:cubicBezTo>
                <a:cubicBezTo>
                  <a:pt x="1237449" y="-5509"/>
                  <a:pt x="1388482" y="40572"/>
                  <a:pt x="1597903" y="0"/>
                </a:cubicBezTo>
                <a:cubicBezTo>
                  <a:pt x="1807324" y="-40572"/>
                  <a:pt x="1931133" y="53690"/>
                  <a:pt x="2111515" y="0"/>
                </a:cubicBezTo>
                <a:cubicBezTo>
                  <a:pt x="2291897" y="-53690"/>
                  <a:pt x="2677928" y="87114"/>
                  <a:pt x="2853398" y="0"/>
                </a:cubicBezTo>
                <a:cubicBezTo>
                  <a:pt x="2874492" y="135780"/>
                  <a:pt x="2850454" y="244568"/>
                  <a:pt x="2853398" y="413934"/>
                </a:cubicBezTo>
                <a:cubicBezTo>
                  <a:pt x="2856342" y="583300"/>
                  <a:pt x="2844912" y="736672"/>
                  <a:pt x="2853398" y="827869"/>
                </a:cubicBezTo>
                <a:cubicBezTo>
                  <a:pt x="2861884" y="919067"/>
                  <a:pt x="2813753" y="1033287"/>
                  <a:pt x="2853398" y="1205634"/>
                </a:cubicBezTo>
                <a:cubicBezTo>
                  <a:pt x="2576678" y="1228622"/>
                  <a:pt x="2399147" y="1184104"/>
                  <a:pt x="2282718" y="1205634"/>
                </a:cubicBezTo>
                <a:cubicBezTo>
                  <a:pt x="2166289" y="1227164"/>
                  <a:pt x="1993477" y="1148715"/>
                  <a:pt x="1797641" y="1205634"/>
                </a:cubicBezTo>
                <a:cubicBezTo>
                  <a:pt x="1601805" y="1262553"/>
                  <a:pt x="1352885" y="1194173"/>
                  <a:pt x="1226961" y="1205634"/>
                </a:cubicBezTo>
                <a:cubicBezTo>
                  <a:pt x="1101037" y="1217095"/>
                  <a:pt x="861557" y="1192048"/>
                  <a:pt x="713349" y="1205634"/>
                </a:cubicBezTo>
                <a:cubicBezTo>
                  <a:pt x="565141" y="1219220"/>
                  <a:pt x="185592" y="1130022"/>
                  <a:pt x="0" y="1205634"/>
                </a:cubicBezTo>
                <a:cubicBezTo>
                  <a:pt x="-9728" y="1028854"/>
                  <a:pt x="22066" y="945704"/>
                  <a:pt x="0" y="827869"/>
                </a:cubicBezTo>
                <a:cubicBezTo>
                  <a:pt x="-22066" y="710034"/>
                  <a:pt x="18140" y="532406"/>
                  <a:pt x="0" y="450103"/>
                </a:cubicBezTo>
                <a:cubicBezTo>
                  <a:pt x="-18140" y="367800"/>
                  <a:pt x="37022" y="197341"/>
                  <a:pt x="0" y="0"/>
                </a:cubicBezTo>
                <a:close/>
              </a:path>
              <a:path extrusionOk="0" h="1205634" w="2853398">
                <a:moveTo>
                  <a:pt x="0" y="0"/>
                </a:moveTo>
                <a:cubicBezTo>
                  <a:pt x="140261" y="-48937"/>
                  <a:pt x="421823" y="41569"/>
                  <a:pt x="570680" y="0"/>
                </a:cubicBezTo>
                <a:cubicBezTo>
                  <a:pt x="719537" y="-41569"/>
                  <a:pt x="925733" y="6413"/>
                  <a:pt x="1169893" y="0"/>
                </a:cubicBezTo>
                <a:cubicBezTo>
                  <a:pt x="1414053" y="-6413"/>
                  <a:pt x="1440161" y="18232"/>
                  <a:pt x="1683505" y="0"/>
                </a:cubicBezTo>
                <a:cubicBezTo>
                  <a:pt x="1926849" y="-18232"/>
                  <a:pt x="2010908" y="29770"/>
                  <a:pt x="2254184" y="0"/>
                </a:cubicBezTo>
                <a:cubicBezTo>
                  <a:pt x="2497460" y="-29770"/>
                  <a:pt x="2708259" y="11929"/>
                  <a:pt x="2853398" y="0"/>
                </a:cubicBezTo>
                <a:cubicBezTo>
                  <a:pt x="2869513" y="118224"/>
                  <a:pt x="2849544" y="244698"/>
                  <a:pt x="2853398" y="413934"/>
                </a:cubicBezTo>
                <a:cubicBezTo>
                  <a:pt x="2857252" y="583170"/>
                  <a:pt x="2838458" y="649813"/>
                  <a:pt x="2853398" y="779643"/>
                </a:cubicBezTo>
                <a:cubicBezTo>
                  <a:pt x="2868338" y="909473"/>
                  <a:pt x="2815831" y="1059598"/>
                  <a:pt x="2853398" y="1205634"/>
                </a:cubicBezTo>
                <a:cubicBezTo>
                  <a:pt x="2652596" y="1258645"/>
                  <a:pt x="2483432" y="1194600"/>
                  <a:pt x="2339786" y="1205634"/>
                </a:cubicBezTo>
                <a:cubicBezTo>
                  <a:pt x="2196140" y="1216668"/>
                  <a:pt x="2038423" y="1182041"/>
                  <a:pt x="1854709" y="1205634"/>
                </a:cubicBezTo>
                <a:cubicBezTo>
                  <a:pt x="1670995" y="1229227"/>
                  <a:pt x="1494230" y="1165600"/>
                  <a:pt x="1341097" y="1205634"/>
                </a:cubicBezTo>
                <a:cubicBezTo>
                  <a:pt x="1187964" y="1245668"/>
                  <a:pt x="1060896" y="1143911"/>
                  <a:pt x="798951" y="1205634"/>
                </a:cubicBezTo>
                <a:cubicBezTo>
                  <a:pt x="537006" y="1267357"/>
                  <a:pt x="312121" y="1173415"/>
                  <a:pt x="0" y="1205634"/>
                </a:cubicBezTo>
                <a:cubicBezTo>
                  <a:pt x="-23718" y="1028711"/>
                  <a:pt x="12079" y="945409"/>
                  <a:pt x="0" y="815812"/>
                </a:cubicBezTo>
                <a:cubicBezTo>
                  <a:pt x="-12079" y="686215"/>
                  <a:pt x="29979" y="492392"/>
                  <a:pt x="0" y="389822"/>
                </a:cubicBezTo>
                <a:cubicBezTo>
                  <a:pt x="-29979" y="287252"/>
                  <a:pt x="6249" y="157231"/>
                  <a:pt x="0" y="0"/>
                </a:cubicBezTo>
                <a:close/>
              </a:path>
            </a:pathLst>
          </a:custGeom>
          <a:gradFill>
            <a:gsLst>
              <a:gs pos="0">
                <a:srgbClr val="FFDC9B"/>
              </a:gs>
              <a:gs pos="50000">
                <a:srgbClr val="FFD68D"/>
              </a:gs>
              <a:gs pos="100000">
                <a:srgbClr val="FFD478"/>
              </a:gs>
            </a:gsLst>
            <a:lin ang="54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The words you need:</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chain = </a:t>
            </a:r>
            <a:r>
              <a:rPr i="1" lang="it-IT" sz="1800">
                <a:solidFill>
                  <a:schemeClr val="dk1"/>
                </a:solidFill>
                <a:latin typeface="Calibri"/>
                <a:ea typeface="Calibri"/>
                <a:cs typeface="Calibri"/>
                <a:sym typeface="Calibri"/>
              </a:rPr>
              <a:t>catena</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earthquake = </a:t>
            </a:r>
            <a:r>
              <a:rPr i="1" lang="it-IT" sz="1800">
                <a:solidFill>
                  <a:schemeClr val="dk1"/>
                </a:solidFill>
                <a:latin typeface="Calibri"/>
                <a:ea typeface="Calibri"/>
                <a:cs typeface="Calibri"/>
                <a:sym typeface="Calibri"/>
              </a:rPr>
              <a:t>terremoto</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154" name="Shape 154"/>
        <p:cNvGrpSpPr/>
        <p:nvPr/>
      </p:nvGrpSpPr>
      <p:grpSpPr>
        <a:xfrm>
          <a:off x="0" y="0"/>
          <a:ext cx="0" cy="0"/>
          <a:chOff x="0" y="0"/>
          <a:chExt cx="0" cy="0"/>
        </a:xfrm>
      </p:grpSpPr>
      <p:sp>
        <p:nvSpPr>
          <p:cNvPr id="155" name="Google Shape;155;p7"/>
          <p:cNvSpPr txBox="1"/>
          <p:nvPr>
            <p:ph type="title"/>
          </p:nvPr>
        </p:nvSpPr>
        <p:spPr>
          <a:xfrm>
            <a:off x="616633" y="18256"/>
            <a:ext cx="10581249" cy="120563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chitects Daughter"/>
              <a:buNone/>
            </a:pPr>
            <a:r>
              <a:rPr b="1" lang="it-IT" sz="6000">
                <a:solidFill>
                  <a:schemeClr val="lt1"/>
                </a:solidFill>
                <a:latin typeface="Architects Daughter"/>
                <a:ea typeface="Architects Daughter"/>
                <a:cs typeface="Architects Daughter"/>
                <a:sym typeface="Architects Daughter"/>
              </a:rPr>
              <a:t>Geography of Japan - answers</a:t>
            </a:r>
            <a:endParaRPr/>
          </a:p>
        </p:txBody>
      </p:sp>
      <p:sp>
        <p:nvSpPr>
          <p:cNvPr id="156" name="Google Shape;156;p7"/>
          <p:cNvSpPr txBox="1"/>
          <p:nvPr>
            <p:ph idx="1" type="body"/>
          </p:nvPr>
        </p:nvSpPr>
        <p:spPr>
          <a:xfrm>
            <a:off x="616634" y="1223890"/>
            <a:ext cx="10958732" cy="561301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lt1"/>
              </a:buClr>
              <a:buSzPct val="100000"/>
              <a:buNone/>
            </a:pPr>
            <a:r>
              <a:rPr b="1" lang="it-IT" sz="4500">
                <a:solidFill>
                  <a:schemeClr val="lt1"/>
                </a:solidFill>
              </a:rPr>
              <a:t>Watch the video and answer the questions.</a:t>
            </a:r>
            <a:endParaRPr/>
          </a:p>
          <a:p>
            <a:pPr indent="-228600" lvl="0" marL="228600" rtl="0" algn="l">
              <a:lnSpc>
                <a:spcPct val="90000"/>
              </a:lnSpc>
              <a:spcBef>
                <a:spcPts val="3400"/>
              </a:spcBef>
              <a:spcAft>
                <a:spcPts val="0"/>
              </a:spcAft>
              <a:buClr>
                <a:schemeClr val="lt1"/>
              </a:buClr>
              <a:buSzPct val="100000"/>
              <a:buChar char="•"/>
            </a:pPr>
            <a:r>
              <a:rPr lang="it-IT" sz="3000">
                <a:solidFill>
                  <a:schemeClr val="lt1"/>
                </a:solidFill>
              </a:rPr>
              <a:t>Japan is located off the East-coast of __</a:t>
            </a:r>
            <a:r>
              <a:rPr lang="it-IT" sz="3000" u="sng">
                <a:solidFill>
                  <a:schemeClr val="lt1"/>
                </a:solidFill>
              </a:rPr>
              <a:t>Asia___</a:t>
            </a:r>
            <a:r>
              <a:rPr lang="it-IT" sz="3000">
                <a:solidFill>
                  <a:schemeClr val="lt1"/>
                </a:solidFill>
              </a:rPr>
              <a:t>. 			The four main islands of Japan are:</a:t>
            </a:r>
            <a:endParaRPr/>
          </a:p>
          <a:p>
            <a:pPr indent="-228600" lvl="0" marL="228600" rtl="0" algn="l">
              <a:lnSpc>
                <a:spcPct val="90000"/>
              </a:lnSpc>
              <a:spcBef>
                <a:spcPts val="1600"/>
              </a:spcBef>
              <a:spcAft>
                <a:spcPts val="0"/>
              </a:spcAft>
              <a:buClr>
                <a:schemeClr val="lt1"/>
              </a:buClr>
              <a:buSzPct val="100000"/>
              <a:buChar char="•"/>
            </a:pPr>
            <a:r>
              <a:rPr lang="it-IT" sz="3000">
                <a:solidFill>
                  <a:schemeClr val="lt1"/>
                </a:solidFill>
              </a:rPr>
              <a:t>Japan is: 											1) ______</a:t>
            </a:r>
            <a:r>
              <a:rPr lang="it-IT" sz="3000" u="sng">
                <a:solidFill>
                  <a:schemeClr val="lt1"/>
                </a:solidFill>
              </a:rPr>
              <a:t>Honshu</a:t>
            </a:r>
            <a:r>
              <a:rPr lang="it-IT" sz="3000">
                <a:solidFill>
                  <a:schemeClr val="lt1"/>
                </a:solidFill>
              </a:rPr>
              <a:t>_______</a:t>
            </a:r>
            <a:endParaRPr/>
          </a:p>
          <a:p>
            <a:pPr indent="0" lvl="0" marL="216000" rtl="0" algn="l">
              <a:lnSpc>
                <a:spcPct val="90000"/>
              </a:lnSpc>
              <a:spcBef>
                <a:spcPts val="1200"/>
              </a:spcBef>
              <a:spcAft>
                <a:spcPts val="0"/>
              </a:spcAft>
              <a:buClr>
                <a:schemeClr val="lt1"/>
              </a:buClr>
              <a:buSzPct val="100000"/>
              <a:buNone/>
            </a:pPr>
            <a:r>
              <a:rPr lang="it-IT" sz="3000" strike="sngStrike">
                <a:solidFill>
                  <a:schemeClr val="lt1"/>
                </a:solidFill>
              </a:rPr>
              <a:t>□      a mainland country </a:t>
            </a:r>
            <a:r>
              <a:rPr lang="it-IT" sz="3000">
                <a:solidFill>
                  <a:schemeClr val="lt1"/>
                </a:solidFill>
              </a:rPr>
              <a:t>								2) ______</a:t>
            </a:r>
            <a:r>
              <a:rPr lang="it-IT" sz="3000" u="sng">
                <a:solidFill>
                  <a:schemeClr val="lt1"/>
                </a:solidFill>
              </a:rPr>
              <a:t>Kyushu</a:t>
            </a:r>
            <a:r>
              <a:rPr lang="it-IT" sz="3000">
                <a:solidFill>
                  <a:schemeClr val="lt1"/>
                </a:solidFill>
              </a:rPr>
              <a:t>_______</a:t>
            </a:r>
            <a:endParaRPr/>
          </a:p>
          <a:p>
            <a:pPr indent="-457200" lvl="0" marL="673200" rtl="0" algn="l">
              <a:lnSpc>
                <a:spcPct val="90000"/>
              </a:lnSpc>
              <a:spcBef>
                <a:spcPts val="1200"/>
              </a:spcBef>
              <a:spcAft>
                <a:spcPts val="0"/>
              </a:spcAft>
              <a:buClr>
                <a:schemeClr val="lt1"/>
              </a:buClr>
              <a:buSzPct val="100000"/>
              <a:buFont typeface="Noto Sans Symbols"/>
              <a:buChar char="✔"/>
            </a:pPr>
            <a:r>
              <a:rPr lang="it-IT" sz="3000">
                <a:solidFill>
                  <a:schemeClr val="lt1"/>
                </a:solidFill>
              </a:rPr>
              <a:t>a series of islands 								3) ______</a:t>
            </a:r>
            <a:r>
              <a:rPr lang="it-IT" sz="3000" u="sng">
                <a:solidFill>
                  <a:schemeClr val="lt1"/>
                </a:solidFill>
              </a:rPr>
              <a:t>Shikoku</a:t>
            </a:r>
            <a:r>
              <a:rPr lang="it-IT" sz="3000">
                <a:solidFill>
                  <a:schemeClr val="lt1"/>
                </a:solidFill>
              </a:rPr>
              <a:t>_______</a:t>
            </a:r>
            <a:endParaRPr/>
          </a:p>
          <a:p>
            <a:pPr indent="-228600" lvl="0" marL="228600" rtl="0" algn="l">
              <a:lnSpc>
                <a:spcPct val="90000"/>
              </a:lnSpc>
              <a:spcBef>
                <a:spcPts val="1600"/>
              </a:spcBef>
              <a:spcAft>
                <a:spcPts val="0"/>
              </a:spcAft>
              <a:buClr>
                <a:schemeClr val="lt1"/>
              </a:buClr>
              <a:buSzPct val="100000"/>
              <a:buChar char="•"/>
            </a:pPr>
            <a:r>
              <a:rPr lang="it-IT" sz="3000">
                <a:solidFill>
                  <a:schemeClr val="lt1"/>
                </a:solidFill>
              </a:rPr>
              <a:t>A chain of islands is an ___</a:t>
            </a:r>
            <a:r>
              <a:rPr lang="it-IT" sz="3000" u="sng">
                <a:solidFill>
                  <a:schemeClr val="lt1"/>
                </a:solidFill>
              </a:rPr>
              <a:t>archipelago____</a:t>
            </a:r>
            <a:r>
              <a:rPr lang="it-IT" sz="3000">
                <a:solidFill>
                  <a:schemeClr val="lt1"/>
                </a:solidFill>
              </a:rPr>
              <a:t>. 				4) ______</a:t>
            </a:r>
            <a:r>
              <a:rPr lang="it-IT" sz="3000" u="sng">
                <a:solidFill>
                  <a:schemeClr val="lt1"/>
                </a:solidFill>
              </a:rPr>
              <a:t>Hokkaido</a:t>
            </a:r>
            <a:r>
              <a:rPr lang="it-IT" sz="3000">
                <a:solidFill>
                  <a:schemeClr val="lt1"/>
                </a:solidFill>
              </a:rPr>
              <a:t>______</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The number of people living in a space is called population ___</a:t>
            </a:r>
            <a:r>
              <a:rPr lang="it-IT" sz="3000" u="sng">
                <a:solidFill>
                  <a:schemeClr val="lt1"/>
                </a:solidFill>
              </a:rPr>
              <a:t>density</a:t>
            </a:r>
            <a:r>
              <a:rPr lang="it-IT" sz="3000">
                <a:solidFill>
                  <a:schemeClr val="lt1"/>
                </a:solidFill>
              </a:rPr>
              <a:t>____.</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Japan has a very </a:t>
            </a:r>
            <a:r>
              <a:rPr lang="it-IT" sz="3000" strike="sngStrike">
                <a:solidFill>
                  <a:schemeClr val="lt1"/>
                </a:solidFill>
              </a:rPr>
              <a:t>low</a:t>
            </a:r>
            <a:r>
              <a:rPr lang="it-IT" sz="3000">
                <a:solidFill>
                  <a:schemeClr val="lt1"/>
                </a:solidFill>
              </a:rPr>
              <a:t> / </a:t>
            </a:r>
            <a:r>
              <a:rPr lang="it-IT" sz="3000" u="sng">
                <a:solidFill>
                  <a:schemeClr val="lt1"/>
                </a:solidFill>
              </a:rPr>
              <a:t>high</a:t>
            </a:r>
            <a:r>
              <a:rPr lang="it-IT" sz="3000">
                <a:solidFill>
                  <a:schemeClr val="lt1"/>
                </a:solidFill>
              </a:rPr>
              <a:t> population density.</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The landscape of Japan </a:t>
            </a:r>
            <a:r>
              <a:rPr lang="it-IT" sz="3000" strike="sngStrike">
                <a:solidFill>
                  <a:schemeClr val="lt1"/>
                </a:solidFill>
              </a:rPr>
              <a:t>doesn’t influence</a:t>
            </a:r>
            <a:r>
              <a:rPr lang="it-IT" sz="3000">
                <a:solidFill>
                  <a:schemeClr val="lt1"/>
                </a:solidFill>
              </a:rPr>
              <a:t> / </a:t>
            </a:r>
            <a:r>
              <a:rPr lang="it-IT" sz="3000" u="sng">
                <a:solidFill>
                  <a:schemeClr val="lt1"/>
                </a:solidFill>
              </a:rPr>
              <a:t>influences </a:t>
            </a:r>
            <a:r>
              <a:rPr lang="it-IT" sz="3000">
                <a:solidFill>
                  <a:schemeClr val="lt1"/>
                </a:solidFill>
              </a:rPr>
              <a:t>where people live.</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About __</a:t>
            </a:r>
            <a:r>
              <a:rPr lang="it-IT" sz="3000" u="sng">
                <a:solidFill>
                  <a:schemeClr val="lt1"/>
                </a:solidFill>
              </a:rPr>
              <a:t>70%</a:t>
            </a:r>
            <a:r>
              <a:rPr lang="it-IT" sz="3000">
                <a:solidFill>
                  <a:schemeClr val="lt1"/>
                </a:solidFill>
              </a:rPr>
              <a:t>__ of Japan is mountainous.</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__</a:t>
            </a:r>
            <a:r>
              <a:rPr lang="it-IT" sz="3000" u="sng">
                <a:solidFill>
                  <a:schemeClr val="lt1"/>
                </a:solidFill>
              </a:rPr>
              <a:t>10%</a:t>
            </a:r>
            <a:r>
              <a:rPr lang="it-IT" sz="3000">
                <a:solidFill>
                  <a:schemeClr val="lt1"/>
                </a:solidFill>
              </a:rPr>
              <a:t>__ of the world’s active volcanoes are located in Japan.</a:t>
            </a:r>
            <a:endParaRPr/>
          </a:p>
          <a:p>
            <a:pPr indent="-228600" lvl="0" marL="228600" rtl="0" algn="l">
              <a:lnSpc>
                <a:spcPct val="90000"/>
              </a:lnSpc>
              <a:spcBef>
                <a:spcPts val="2000"/>
              </a:spcBef>
              <a:spcAft>
                <a:spcPts val="0"/>
              </a:spcAft>
              <a:buClr>
                <a:schemeClr val="lt1"/>
              </a:buClr>
              <a:buSzPct val="100000"/>
              <a:buChar char="•"/>
            </a:pPr>
            <a:r>
              <a:rPr lang="it-IT" sz="3000">
                <a:solidFill>
                  <a:schemeClr val="lt1"/>
                </a:solidFill>
              </a:rPr>
              <a:t>Seismic activity in Japan is made by volcanoes, earthquakes and ___</a:t>
            </a:r>
            <a:r>
              <a:rPr lang="it-IT" sz="3000" u="sng">
                <a:solidFill>
                  <a:schemeClr val="lt1"/>
                </a:solidFill>
              </a:rPr>
              <a:t>tsunamis</a:t>
            </a:r>
            <a:r>
              <a:rPr lang="it-IT" sz="3000">
                <a:solidFill>
                  <a:schemeClr val="lt1"/>
                </a:solidFill>
              </a:rPr>
              <a:t>___.</a:t>
            </a:r>
            <a:endParaRPr sz="3000"/>
          </a:p>
        </p:txBody>
      </p:sp>
      <p:pic>
        <p:nvPicPr>
          <p:cNvPr descr="Immagine che contiene testo, ciak&#10;&#10;Descrizione generata automaticamente" id="157" name="Google Shape;157;p7">
            <a:hlinkClick r:id="rId4"/>
          </p:cNvPr>
          <p:cNvPicPr preferRelativeResize="0"/>
          <p:nvPr/>
        </p:nvPicPr>
        <p:blipFill rotWithShape="1">
          <a:blip r:embed="rId5">
            <a:alphaModFix/>
          </a:blip>
          <a:srcRect b="0" l="0" r="0" t="0"/>
          <a:stretch/>
        </p:blipFill>
        <p:spPr>
          <a:xfrm>
            <a:off x="9594167" y="4148818"/>
            <a:ext cx="2178148" cy="238089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161" name="Shape 161"/>
        <p:cNvGrpSpPr/>
        <p:nvPr/>
      </p:nvGrpSpPr>
      <p:grpSpPr>
        <a:xfrm>
          <a:off x="0" y="0"/>
          <a:ext cx="0" cy="0"/>
          <a:chOff x="0" y="0"/>
          <a:chExt cx="0" cy="0"/>
        </a:xfrm>
      </p:grpSpPr>
      <p:sp>
        <p:nvSpPr>
          <p:cNvPr id="162" name="Google Shape;162;p8"/>
          <p:cNvSpPr txBox="1"/>
          <p:nvPr>
            <p:ph type="title"/>
          </p:nvPr>
        </p:nvSpPr>
        <p:spPr>
          <a:xfrm>
            <a:off x="2300449" y="97175"/>
            <a:ext cx="4069500" cy="99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Homework</a:t>
            </a:r>
            <a:endParaRPr/>
          </a:p>
        </p:txBody>
      </p:sp>
      <p:pic>
        <p:nvPicPr>
          <p:cNvPr id="163" name="Google Shape;163;p8"/>
          <p:cNvPicPr preferRelativeResize="0"/>
          <p:nvPr/>
        </p:nvPicPr>
        <p:blipFill rotWithShape="1">
          <a:blip r:embed="rId4">
            <a:alphaModFix/>
          </a:blip>
          <a:srcRect b="0" l="0" r="0" t="0"/>
          <a:stretch/>
        </p:blipFill>
        <p:spPr>
          <a:xfrm rot="-1634430">
            <a:off x="8246479" y="455784"/>
            <a:ext cx="3031250" cy="6043613"/>
          </a:xfrm>
          <a:prstGeom prst="rect">
            <a:avLst/>
          </a:prstGeom>
          <a:noFill/>
          <a:ln>
            <a:noFill/>
          </a:ln>
        </p:spPr>
      </p:pic>
      <p:sp>
        <p:nvSpPr>
          <p:cNvPr id="164" name="Google Shape;164;p8"/>
          <p:cNvSpPr txBox="1"/>
          <p:nvPr/>
        </p:nvSpPr>
        <p:spPr>
          <a:xfrm>
            <a:off x="1604497" y="1132378"/>
            <a:ext cx="54613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400">
                <a:solidFill>
                  <a:schemeClr val="lt1"/>
                </a:solidFill>
                <a:latin typeface="Calibri"/>
                <a:ea typeface="Calibri"/>
                <a:cs typeface="Calibri"/>
                <a:sym typeface="Calibri"/>
              </a:rPr>
              <a:t>For our </a:t>
            </a:r>
            <a:r>
              <a:rPr lang="it-IT" sz="2400" u="sng">
                <a:solidFill>
                  <a:schemeClr val="lt1"/>
                </a:solidFill>
                <a:latin typeface="Calibri"/>
                <a:ea typeface="Calibri"/>
                <a:cs typeface="Calibri"/>
                <a:sym typeface="Calibri"/>
              </a:rPr>
              <a:t>next lesson</a:t>
            </a:r>
            <a:r>
              <a:rPr lang="it-IT" sz="2400">
                <a:solidFill>
                  <a:schemeClr val="lt1"/>
                </a:solidFill>
                <a:latin typeface="Calibri"/>
                <a:ea typeface="Calibri"/>
                <a:cs typeface="Calibri"/>
                <a:sym typeface="Calibri"/>
              </a:rPr>
              <a:t>, search on the Internet to find the missing information!</a:t>
            </a:r>
            <a:endParaRPr/>
          </a:p>
        </p:txBody>
      </p:sp>
      <p:sp>
        <p:nvSpPr>
          <p:cNvPr id="165" name="Google Shape;165;p8"/>
          <p:cNvSpPr/>
          <p:nvPr/>
        </p:nvSpPr>
        <p:spPr>
          <a:xfrm>
            <a:off x="2082200" y="2098725"/>
            <a:ext cx="5178000" cy="43956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3000"/>
              </a:spcBef>
              <a:spcAft>
                <a:spcPts val="0"/>
              </a:spcAft>
              <a:buClr>
                <a:schemeClr val="lt1"/>
              </a:buClr>
              <a:buSzPts val="2800"/>
              <a:buFont typeface="Architects Daughter"/>
              <a:buNone/>
            </a:pPr>
            <a:r>
              <a:rPr b="1" lang="it-IT" sz="3000">
                <a:solidFill>
                  <a:schemeClr val="dk1"/>
                </a:solidFill>
                <a:latin typeface="Architects Daughter"/>
                <a:ea typeface="Architects Daughter"/>
                <a:cs typeface="Architects Daughter"/>
                <a:sym typeface="Architects Daughter"/>
              </a:rPr>
              <a:t>Superlatives of Japan</a:t>
            </a:r>
            <a:endParaRPr b="1" sz="1800">
              <a:solidFill>
                <a:schemeClr val="dk1"/>
              </a:solidFill>
              <a:latin typeface="Calibri"/>
              <a:ea typeface="Calibri"/>
              <a:cs typeface="Calibri"/>
              <a:sym typeface="Calibri"/>
            </a:endParaRPr>
          </a:p>
          <a:p>
            <a:pPr indent="0" lvl="0" marL="90170" rtl="0" algn="l">
              <a:lnSpc>
                <a:spcPct val="150000"/>
              </a:lnSpc>
              <a:spcBef>
                <a:spcPts val="10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Biggest mountain range:</a:t>
            </a:r>
            <a:endParaRPr sz="2200">
              <a:solidFill>
                <a:schemeClr val="dk1"/>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Highest peak:</a:t>
            </a:r>
            <a:endParaRPr sz="2200">
              <a:solidFill>
                <a:schemeClr val="dk1"/>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Most active volcano:</a:t>
            </a:r>
            <a:endParaRPr sz="2200">
              <a:solidFill>
                <a:schemeClr val="dk1"/>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Largest lake:</a:t>
            </a:r>
            <a:endParaRPr sz="2200">
              <a:solidFill>
                <a:schemeClr val="dk1"/>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Longest river:</a:t>
            </a:r>
            <a:endParaRPr sz="2200">
              <a:solidFill>
                <a:schemeClr val="dk1"/>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Biggest island:</a:t>
            </a:r>
            <a:endParaRPr sz="22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2000"/>
          </a:blip>
          <a:stretch>
            <a:fillRect/>
          </a:stretch>
        </a:blipFill>
      </p:bgPr>
    </p:bg>
    <p:spTree>
      <p:nvGrpSpPr>
        <p:cNvPr id="169" name="Shape 169"/>
        <p:cNvGrpSpPr/>
        <p:nvPr/>
      </p:nvGrpSpPr>
      <p:grpSpPr>
        <a:xfrm>
          <a:off x="0" y="0"/>
          <a:ext cx="0" cy="0"/>
          <a:chOff x="0" y="0"/>
          <a:chExt cx="0" cy="0"/>
        </a:xfrm>
      </p:grpSpPr>
      <p:sp>
        <p:nvSpPr>
          <p:cNvPr id="170" name="Google Shape;170;p9"/>
          <p:cNvSpPr txBox="1"/>
          <p:nvPr>
            <p:ph type="title"/>
          </p:nvPr>
        </p:nvSpPr>
        <p:spPr>
          <a:xfrm>
            <a:off x="1989950" y="306400"/>
            <a:ext cx="4690500" cy="163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Architects Daughter"/>
              <a:buNone/>
            </a:pPr>
            <a:r>
              <a:rPr b="1" lang="it-IT" sz="6000">
                <a:solidFill>
                  <a:schemeClr val="lt1"/>
                </a:solidFill>
                <a:latin typeface="Architects Daughter"/>
                <a:ea typeface="Architects Daughter"/>
                <a:cs typeface="Architects Daughter"/>
                <a:sym typeface="Architects Daughter"/>
              </a:rPr>
              <a:t>Check your </a:t>
            </a:r>
            <a:br>
              <a:rPr b="1" lang="it-IT" sz="6000">
                <a:solidFill>
                  <a:schemeClr val="lt1"/>
                </a:solidFill>
                <a:latin typeface="Architects Daughter"/>
                <a:ea typeface="Architects Daughter"/>
                <a:cs typeface="Architects Daughter"/>
                <a:sym typeface="Architects Daughter"/>
              </a:rPr>
            </a:br>
            <a:r>
              <a:rPr b="1" lang="it-IT" sz="6000">
                <a:solidFill>
                  <a:schemeClr val="lt1"/>
                </a:solidFill>
                <a:latin typeface="Architects Daughter"/>
                <a:ea typeface="Architects Daughter"/>
                <a:cs typeface="Architects Daughter"/>
                <a:sym typeface="Architects Daughter"/>
              </a:rPr>
              <a:t>answers!</a:t>
            </a:r>
            <a:endParaRPr/>
          </a:p>
        </p:txBody>
      </p:sp>
      <p:pic>
        <p:nvPicPr>
          <p:cNvPr id="171" name="Google Shape;171;p9"/>
          <p:cNvPicPr preferRelativeResize="0"/>
          <p:nvPr/>
        </p:nvPicPr>
        <p:blipFill rotWithShape="1">
          <a:blip r:embed="rId4">
            <a:alphaModFix/>
          </a:blip>
          <a:srcRect b="0" l="0" r="0" t="0"/>
          <a:stretch/>
        </p:blipFill>
        <p:spPr>
          <a:xfrm rot="-1634430">
            <a:off x="8246479" y="455784"/>
            <a:ext cx="3031250" cy="6043613"/>
          </a:xfrm>
          <a:prstGeom prst="rect">
            <a:avLst/>
          </a:prstGeom>
          <a:noFill/>
          <a:ln>
            <a:noFill/>
          </a:ln>
        </p:spPr>
      </p:pic>
      <p:sp>
        <p:nvSpPr>
          <p:cNvPr id="172" name="Google Shape;172;p9"/>
          <p:cNvSpPr/>
          <p:nvPr/>
        </p:nvSpPr>
        <p:spPr>
          <a:xfrm>
            <a:off x="2214400" y="2098725"/>
            <a:ext cx="4990500" cy="44454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3000"/>
              </a:spcBef>
              <a:spcAft>
                <a:spcPts val="0"/>
              </a:spcAft>
              <a:buClr>
                <a:schemeClr val="lt1"/>
              </a:buClr>
              <a:buSzPts val="2800"/>
              <a:buFont typeface="Architects Daughter"/>
              <a:buNone/>
            </a:pPr>
            <a:r>
              <a:rPr b="1" lang="it-IT" sz="3000">
                <a:solidFill>
                  <a:schemeClr val="dk1"/>
                </a:solidFill>
                <a:latin typeface="Architects Daughter"/>
                <a:ea typeface="Architects Daughter"/>
                <a:cs typeface="Architects Daughter"/>
                <a:sym typeface="Architects Daughter"/>
              </a:rPr>
              <a:t>Superlatives of Japan</a:t>
            </a:r>
            <a:endParaRPr b="1" sz="1800">
              <a:solidFill>
                <a:schemeClr val="dk1"/>
              </a:solidFill>
              <a:latin typeface="Calibri"/>
              <a:ea typeface="Calibri"/>
              <a:cs typeface="Calibri"/>
              <a:sym typeface="Calibri"/>
            </a:endParaRPr>
          </a:p>
          <a:p>
            <a:pPr indent="0" lvl="0" marL="90170" rtl="0" algn="l">
              <a:lnSpc>
                <a:spcPct val="150000"/>
              </a:lnSpc>
              <a:spcBef>
                <a:spcPts val="10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Biggest mountain range: </a:t>
            </a:r>
            <a:r>
              <a:rPr b="1" lang="it-IT" sz="2200">
                <a:solidFill>
                  <a:srgbClr val="674EA7"/>
                </a:solidFill>
                <a:latin typeface="Calibri"/>
                <a:ea typeface="Calibri"/>
                <a:cs typeface="Calibri"/>
                <a:sym typeface="Calibri"/>
              </a:rPr>
              <a:t>JAPANESE ALPS</a:t>
            </a:r>
            <a:endParaRPr b="1" sz="2000">
              <a:solidFill>
                <a:srgbClr val="674EA7"/>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Highest peak: </a:t>
            </a:r>
            <a:r>
              <a:rPr b="1" lang="it-IT" sz="2200">
                <a:solidFill>
                  <a:srgbClr val="674EA7"/>
                </a:solidFill>
                <a:latin typeface="Calibri"/>
                <a:ea typeface="Calibri"/>
                <a:cs typeface="Calibri"/>
                <a:sym typeface="Calibri"/>
              </a:rPr>
              <a:t>MOUNT FUJI</a:t>
            </a:r>
            <a:endParaRPr b="1" sz="2000">
              <a:solidFill>
                <a:srgbClr val="674EA7"/>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Most active volcano: </a:t>
            </a:r>
            <a:r>
              <a:rPr b="1" lang="it-IT" sz="2200">
                <a:solidFill>
                  <a:srgbClr val="674EA7"/>
                </a:solidFill>
                <a:latin typeface="Calibri"/>
                <a:ea typeface="Calibri"/>
                <a:cs typeface="Calibri"/>
                <a:sym typeface="Calibri"/>
              </a:rPr>
              <a:t>MOUNT ASO</a:t>
            </a:r>
            <a:endParaRPr b="1" sz="2000">
              <a:solidFill>
                <a:srgbClr val="674EA7"/>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Largest lake: </a:t>
            </a:r>
            <a:r>
              <a:rPr b="1" lang="it-IT" sz="2200">
                <a:solidFill>
                  <a:srgbClr val="674EA7"/>
                </a:solidFill>
                <a:latin typeface="Calibri"/>
                <a:ea typeface="Calibri"/>
                <a:cs typeface="Calibri"/>
                <a:sym typeface="Calibri"/>
              </a:rPr>
              <a:t>LAKE BIWA</a:t>
            </a:r>
            <a:endParaRPr b="1" sz="2000">
              <a:solidFill>
                <a:srgbClr val="674EA7"/>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Longest river: </a:t>
            </a:r>
            <a:r>
              <a:rPr b="1" lang="it-IT" sz="2200">
                <a:solidFill>
                  <a:srgbClr val="674EA7"/>
                </a:solidFill>
                <a:latin typeface="Calibri"/>
                <a:ea typeface="Calibri"/>
                <a:cs typeface="Calibri"/>
                <a:sym typeface="Calibri"/>
              </a:rPr>
              <a:t>SHINANO RIVER</a:t>
            </a:r>
            <a:endParaRPr b="1" sz="2000">
              <a:solidFill>
                <a:srgbClr val="674EA7"/>
              </a:solidFill>
              <a:latin typeface="Calibri"/>
              <a:ea typeface="Calibri"/>
              <a:cs typeface="Calibri"/>
              <a:sym typeface="Calibri"/>
            </a:endParaRPr>
          </a:p>
          <a:p>
            <a:pPr indent="0" lvl="0" marL="90170" rtl="0" algn="l">
              <a:lnSpc>
                <a:spcPct val="150000"/>
              </a:lnSpc>
              <a:spcBef>
                <a:spcPts val="600"/>
              </a:spcBef>
              <a:spcAft>
                <a:spcPts val="0"/>
              </a:spcAft>
              <a:buClr>
                <a:schemeClr val="lt1"/>
              </a:buClr>
              <a:buSzPts val="2000"/>
              <a:buFont typeface="Calibri"/>
              <a:buNone/>
            </a:pPr>
            <a:r>
              <a:rPr lang="it-IT" sz="2200">
                <a:solidFill>
                  <a:schemeClr val="dk1"/>
                </a:solidFill>
                <a:latin typeface="Calibri"/>
                <a:ea typeface="Calibri"/>
                <a:cs typeface="Calibri"/>
                <a:sym typeface="Calibri"/>
              </a:rPr>
              <a:t>Biggest island: </a:t>
            </a:r>
            <a:r>
              <a:rPr b="1" lang="it-IT" sz="2200">
                <a:solidFill>
                  <a:srgbClr val="674EA7"/>
                </a:solidFill>
                <a:latin typeface="Calibri"/>
                <a:ea typeface="Calibri"/>
                <a:cs typeface="Calibri"/>
                <a:sym typeface="Calibri"/>
              </a:rPr>
              <a:t>HONSHU</a:t>
            </a:r>
            <a:endParaRPr b="1" sz="1600">
              <a:solidFill>
                <a:srgbClr val="674EA7"/>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2022-01-02T08:43:48Z</dcterms:created>
  <dc:creator>aurora parmesan</dc:creator>
</cp:coreProperties>
</file>