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71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842" y="2256539"/>
            <a:ext cx="8361229" cy="2098226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apPendicular</a:t>
            </a:r>
            <a:r>
              <a:rPr lang="it-IT" dirty="0" smtClean="0"/>
              <a:t> </a:t>
            </a:r>
            <a:r>
              <a:rPr lang="it-IT" dirty="0" err="1" smtClean="0"/>
              <a:t>skeleton</a:t>
            </a:r>
            <a:r>
              <a:rPr lang="it-IT" dirty="0" smtClean="0"/>
              <a:t> AND JOINTS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98906" y="4457021"/>
            <a:ext cx="6831673" cy="1086237"/>
          </a:xfrm>
        </p:spPr>
        <p:txBody>
          <a:bodyPr/>
          <a:lstStyle/>
          <a:p>
            <a:r>
              <a:rPr lang="it-IT" dirty="0" err="1" smtClean="0"/>
              <a:t>Lesson</a:t>
            </a:r>
            <a:r>
              <a:rPr lang="it-IT" dirty="0" smtClean="0"/>
              <a:t> 4 – 2° </a:t>
            </a:r>
            <a:r>
              <a:rPr lang="it-IT" dirty="0" err="1" smtClean="0"/>
              <a:t>year</a:t>
            </a:r>
            <a:r>
              <a:rPr lang="it-IT" dirty="0" smtClean="0"/>
              <a:t> middle </a:t>
            </a:r>
            <a:r>
              <a:rPr lang="it-IT" dirty="0" err="1" smtClean="0"/>
              <a:t>school</a:t>
            </a:r>
            <a:endParaRPr lang="it-IT" dirty="0" smtClean="0"/>
          </a:p>
          <a:p>
            <a:r>
              <a:rPr lang="it-IT" dirty="0" smtClean="0"/>
              <a:t>U2_L4_ALL2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809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5286"/>
          </a:xfrm>
        </p:spPr>
        <p:txBody>
          <a:bodyPr>
            <a:normAutofit/>
          </a:bodyPr>
          <a:lstStyle/>
          <a:p>
            <a:r>
              <a:rPr lang="it-IT" sz="4000" dirty="0" smtClean="0"/>
              <a:t>WHAT IS THE APPENDICULAR SKELETON?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While the </a:t>
            </a:r>
            <a:r>
              <a:rPr lang="en-US" b="1" dirty="0"/>
              <a:t>axial skeleton</a:t>
            </a:r>
            <a:r>
              <a:rPr lang="en-US" dirty="0"/>
              <a:t> makes up the inner framework or trunk of the body, the </a:t>
            </a:r>
            <a:r>
              <a:rPr lang="en-US" b="1" dirty="0"/>
              <a:t>appendicular skeleton</a:t>
            </a:r>
            <a:r>
              <a:rPr lang="en-US" dirty="0"/>
              <a:t> includes the outer limbs and the bones that connect the limbs to the center or trunk of the body. </a:t>
            </a:r>
          </a:p>
          <a:p>
            <a:pPr marL="0" indent="0">
              <a:buNone/>
            </a:pPr>
            <a:r>
              <a:rPr lang="en-US" dirty="0"/>
              <a:t>These are the movable pieces - the arms and the legs - that allow the body to move. Without the appendicular skeleton, the axial skeleton - the head, ribs and spinal column - wouldn't be able to go anywhere</a:t>
            </a:r>
          </a:p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897" y="1471611"/>
            <a:ext cx="4874760" cy="48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293429" y="6346371"/>
            <a:ext cx="5225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https://commons.wikimedia.org/wiki/File:Appendicular_Skeleton.png</a:t>
            </a:r>
          </a:p>
        </p:txBody>
      </p:sp>
    </p:spTree>
    <p:extLst>
      <p:ext uri="{BB962C8B-B14F-4D97-AF65-F5344CB8AC3E}">
        <p14:creationId xmlns:p14="http://schemas.microsoft.com/office/powerpoint/2010/main" val="330003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WHAT IS THE APPENDICULAR SKELETON?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Let's take a look at some of the members of the appendicular skeleton. </a:t>
            </a:r>
          </a:p>
          <a:p>
            <a:pPr marL="0" indent="0">
              <a:buNone/>
            </a:pPr>
            <a:r>
              <a:rPr lang="en-US" dirty="0"/>
              <a:t>The upper limbs include the bones of the arms and hands. </a:t>
            </a:r>
          </a:p>
          <a:p>
            <a:pPr lvl="1"/>
            <a:r>
              <a:rPr lang="en-US" dirty="0"/>
              <a:t>These are attached to the top of the rib cage by the pectoral girdle. </a:t>
            </a:r>
          </a:p>
          <a:p>
            <a:pPr marL="0" indent="0">
              <a:buNone/>
            </a:pPr>
            <a:r>
              <a:rPr lang="en-US" dirty="0"/>
              <a:t>The lower limbs include the leg and foot bones. </a:t>
            </a:r>
          </a:p>
          <a:p>
            <a:pPr lvl="1"/>
            <a:r>
              <a:rPr lang="en-US" dirty="0"/>
              <a:t>These are attached to the lower part of the spinal column by the pelvic girdle. </a:t>
            </a:r>
          </a:p>
          <a:p>
            <a:pPr marL="0" indent="0">
              <a:buNone/>
            </a:pPr>
            <a:r>
              <a:rPr lang="en-US" dirty="0"/>
              <a:t>All together, the appendicular skeleton contains about 126 bones - that's 60% of all the bones in the human body! </a:t>
            </a:r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0" y="1589314"/>
            <a:ext cx="4278085" cy="4278085"/>
          </a:xfrm>
        </p:spPr>
      </p:pic>
      <p:sp>
        <p:nvSpPr>
          <p:cNvPr id="6" name="CasellaDiTesto 5"/>
          <p:cNvSpPr txBox="1"/>
          <p:nvPr/>
        </p:nvSpPr>
        <p:spPr>
          <a:xfrm>
            <a:off x="7162798" y="6030686"/>
            <a:ext cx="41474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https://commons.wikimedia.org/wiki/File:Appendicular_skeleton_-_lateral_view.png</a:t>
            </a:r>
          </a:p>
        </p:txBody>
      </p:sp>
    </p:spTree>
    <p:extLst>
      <p:ext uri="{BB962C8B-B14F-4D97-AF65-F5344CB8AC3E}">
        <p14:creationId xmlns:p14="http://schemas.microsoft.com/office/powerpoint/2010/main" val="382859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58" y="391886"/>
            <a:ext cx="8128000" cy="6096000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H="1">
            <a:off x="6139543" y="925286"/>
            <a:ext cx="4365172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4757057" y="4528457"/>
            <a:ext cx="6008914" cy="32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5007429" y="5943600"/>
            <a:ext cx="5791200" cy="54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0319657" y="1099457"/>
            <a:ext cx="142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CLAVICLE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0306595" y="4561114"/>
            <a:ext cx="134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RADIUS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116458" y="6096000"/>
            <a:ext cx="162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PHALANGES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0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03" y="631117"/>
            <a:ext cx="5082268" cy="5771723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2460171" y="2307771"/>
            <a:ext cx="3222172" cy="283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251857" y="2133599"/>
            <a:ext cx="141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FEMUR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6117772" y="1317171"/>
            <a:ext cx="3853542" cy="206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9210674" y="1524000"/>
            <a:ext cx="176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PUBIS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5943600" y="4288971"/>
            <a:ext cx="3886200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9720943" y="4484914"/>
            <a:ext cx="1578428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TIBIA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6117772" y="5290457"/>
            <a:ext cx="3712028" cy="576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9829800" y="5442857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TARSALS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27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/>
              <a:t>J</a:t>
            </a:r>
            <a:r>
              <a:rPr lang="it-IT" dirty="0" err="1" smtClean="0"/>
              <a:t>oints</a:t>
            </a:r>
            <a:r>
              <a:rPr lang="it-IT" dirty="0" smtClean="0"/>
              <a:t> of the </a:t>
            </a:r>
            <a:r>
              <a:rPr lang="it-IT" dirty="0" err="1"/>
              <a:t>S</a:t>
            </a:r>
            <a:r>
              <a:rPr lang="it-IT" dirty="0" err="1" smtClean="0"/>
              <a:t>keletal</a:t>
            </a:r>
            <a:r>
              <a:rPr lang="it-IT" dirty="0" smtClean="0"/>
              <a:t> </a:t>
            </a:r>
            <a:r>
              <a:rPr lang="it-IT" dirty="0"/>
              <a:t>S</a:t>
            </a:r>
            <a:r>
              <a:rPr lang="it-IT" dirty="0" smtClean="0"/>
              <a:t>ystem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</a:rPr>
              <a:t>Fixed </a:t>
            </a:r>
            <a:r>
              <a:rPr lang="en-US" sz="3200" dirty="0">
                <a:latin typeface="Arial" panose="020B0604020202020204" pitchFamily="34" charset="0"/>
              </a:rPr>
              <a:t>joints 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These </a:t>
            </a:r>
            <a:r>
              <a:rPr lang="en-US" dirty="0">
                <a:latin typeface="Arial" panose="020B0604020202020204" pitchFamily="34" charset="0"/>
              </a:rPr>
              <a:t>joints are held together by tough tissue which develops during childhood. </a:t>
            </a:r>
            <a:endParaRPr lang="en-US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They don’t allow any movement.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Examples </a:t>
            </a:r>
            <a:r>
              <a:rPr lang="en-US" dirty="0">
                <a:latin typeface="Arial" panose="020B0604020202020204" pitchFamily="34" charset="0"/>
              </a:rPr>
              <a:t>include: the Cranium, pelvis and vertebrae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43" y="1979677"/>
            <a:ext cx="4295857" cy="4248476"/>
          </a:xfrm>
        </p:spPr>
      </p:pic>
      <p:sp>
        <p:nvSpPr>
          <p:cNvPr id="6" name="CasellaDiTesto 5"/>
          <p:cNvSpPr txBox="1"/>
          <p:nvPr/>
        </p:nvSpPr>
        <p:spPr>
          <a:xfrm>
            <a:off x="6923314" y="6324600"/>
            <a:ext cx="40494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https://commons.wikimedia.org/wiki/File:Figure_38_03_01.jpg</a:t>
            </a:r>
          </a:p>
        </p:txBody>
      </p:sp>
    </p:spTree>
    <p:extLst>
      <p:ext uri="{BB962C8B-B14F-4D97-AF65-F5344CB8AC3E}">
        <p14:creationId xmlns:p14="http://schemas.microsoft.com/office/powerpoint/2010/main" val="227586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Joints</a:t>
            </a:r>
            <a:r>
              <a:rPr lang="it-IT" dirty="0"/>
              <a:t> of the </a:t>
            </a:r>
            <a:r>
              <a:rPr lang="it-IT" dirty="0" err="1"/>
              <a:t>Skeletal</a:t>
            </a:r>
            <a:r>
              <a:rPr lang="it-IT" dirty="0"/>
              <a:t> System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 err="1">
                <a:latin typeface="Arial" panose="020B0604020202020204" pitchFamily="34" charset="0"/>
              </a:rPr>
              <a:t>Slightly</a:t>
            </a:r>
            <a:r>
              <a:rPr lang="it-IT" sz="3200" dirty="0">
                <a:latin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</a:rPr>
              <a:t>moveable</a:t>
            </a:r>
            <a:r>
              <a:rPr lang="it-IT" sz="3200" dirty="0">
                <a:latin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</a:rPr>
              <a:t>joints</a:t>
            </a:r>
            <a:r>
              <a:rPr lang="it-IT" sz="3200" dirty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Here</a:t>
            </a:r>
            <a:r>
              <a:rPr lang="en-US" dirty="0">
                <a:latin typeface="Arial" panose="020B0604020202020204" pitchFamily="34" charset="0"/>
              </a:rPr>
              <a:t>, movement is needed but only to a certain point </a:t>
            </a:r>
            <a:r>
              <a:rPr lang="en-US" dirty="0" err="1">
                <a:latin typeface="Arial" panose="020B0604020202020204" pitchFamily="34" charset="0"/>
              </a:rPr>
              <a:t>e.g</a:t>
            </a:r>
            <a:r>
              <a:rPr lang="en-US" dirty="0">
                <a:latin typeface="Arial" panose="020B0604020202020204" pitchFamily="34" charset="0"/>
              </a:rPr>
              <a:t> the vertebral column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Individual </a:t>
            </a:r>
            <a:r>
              <a:rPr lang="en-US" dirty="0">
                <a:latin typeface="Arial" panose="020B0604020202020204" pitchFamily="34" charset="0"/>
              </a:rPr>
              <a:t>vertebrae are separated by </a:t>
            </a:r>
            <a:r>
              <a:rPr lang="en-US" dirty="0" smtClean="0">
                <a:latin typeface="Arial" panose="020B0604020202020204" pitchFamily="34" charset="0"/>
              </a:rPr>
              <a:t>cartilage.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They allow a limited number of movements.</a:t>
            </a:r>
            <a:endParaRPr lang="en-US" dirty="0">
              <a:latin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00" y="2171700"/>
            <a:ext cx="4559357" cy="3289663"/>
          </a:xfrm>
        </p:spPr>
      </p:pic>
    </p:spTree>
    <p:extLst>
      <p:ext uri="{BB962C8B-B14F-4D97-AF65-F5344CB8AC3E}">
        <p14:creationId xmlns:p14="http://schemas.microsoft.com/office/powerpoint/2010/main" val="158330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Joints</a:t>
            </a:r>
            <a:r>
              <a:rPr lang="it-IT" dirty="0"/>
              <a:t> of the </a:t>
            </a:r>
            <a:r>
              <a:rPr lang="it-IT" dirty="0" err="1"/>
              <a:t>Skeletal</a:t>
            </a:r>
            <a:r>
              <a:rPr lang="it-IT" dirty="0"/>
              <a:t> System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 err="1" smtClean="0">
                <a:latin typeface="Arial" panose="020B0604020202020204" pitchFamily="34" charset="0"/>
              </a:rPr>
              <a:t>Moveable</a:t>
            </a:r>
            <a:r>
              <a:rPr lang="it-IT" sz="3200" dirty="0" smtClean="0">
                <a:latin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</a:rPr>
              <a:t>joints</a:t>
            </a:r>
            <a:r>
              <a:rPr lang="it-IT" sz="3200" dirty="0">
                <a:latin typeface="Arial" panose="020B0604020202020204" pitchFamily="34" charset="0"/>
              </a:rPr>
              <a:t> </a:t>
            </a:r>
            <a:endParaRPr lang="it-IT" sz="32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These </a:t>
            </a:r>
            <a:r>
              <a:rPr lang="en-US" dirty="0">
                <a:latin typeface="Arial" panose="020B0604020202020204" pitchFamily="34" charset="0"/>
              </a:rPr>
              <a:t>joints are also called synovial and allow movement to take place.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There </a:t>
            </a:r>
            <a:r>
              <a:rPr lang="en-US" dirty="0">
                <a:latin typeface="Arial" panose="020B0604020202020204" pitchFamily="34" charset="0"/>
              </a:rPr>
              <a:t>are 6 types of freely </a:t>
            </a:r>
            <a:r>
              <a:rPr lang="en-US" dirty="0" smtClean="0">
                <a:latin typeface="Arial" panose="020B0604020202020204" pitchFamily="34" charset="0"/>
              </a:rPr>
              <a:t>moveable joints.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They allow a wide range of movements.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 err="1" smtClean="0"/>
              <a:t>Eg</a:t>
            </a:r>
            <a:r>
              <a:rPr lang="it-IT" dirty="0" smtClean="0"/>
              <a:t>. </a:t>
            </a:r>
            <a:r>
              <a:rPr lang="it-IT" dirty="0" err="1" smtClean="0"/>
              <a:t>Elbows</a:t>
            </a:r>
            <a:r>
              <a:rPr lang="it-IT" dirty="0" smtClean="0"/>
              <a:t> and </a:t>
            </a:r>
            <a:r>
              <a:rPr lang="it-IT" dirty="0" err="1" smtClean="0"/>
              <a:t>knees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81" y="2082087"/>
            <a:ext cx="4055533" cy="3785313"/>
          </a:xfrm>
        </p:spPr>
      </p:pic>
    </p:spTree>
    <p:extLst>
      <p:ext uri="{BB962C8B-B14F-4D97-AF65-F5344CB8AC3E}">
        <p14:creationId xmlns:p14="http://schemas.microsoft.com/office/powerpoint/2010/main" val="343287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6" y="315686"/>
            <a:ext cx="6215743" cy="621574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446813" y="6531429"/>
            <a:ext cx="317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https://www.tes.com/lessons/ll5Ft2kXW4kTSw/10-1-the-skeletal-and-muscular-systems</a:t>
            </a:r>
          </a:p>
        </p:txBody>
      </p:sp>
    </p:spTree>
    <p:extLst>
      <p:ext uri="{BB962C8B-B14F-4D97-AF65-F5344CB8AC3E}">
        <p14:creationId xmlns:p14="http://schemas.microsoft.com/office/powerpoint/2010/main" val="38257022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54</TotalTime>
  <Words>335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Franklin Gothic Book</vt:lpstr>
      <vt:lpstr>Crop</vt:lpstr>
      <vt:lpstr>The apPendicular skeleton AND JOINTS</vt:lpstr>
      <vt:lpstr>WHAT IS THE APPENDICULAR SKELETON?</vt:lpstr>
      <vt:lpstr>WHAT IS THE APPENDICULAR SKELETON?</vt:lpstr>
      <vt:lpstr>Presentazione standard di PowerPoint</vt:lpstr>
      <vt:lpstr>Presentazione standard di PowerPoint</vt:lpstr>
      <vt:lpstr>The Joints of the Skeletal System</vt:lpstr>
      <vt:lpstr>The Joints of the Skeletal System</vt:lpstr>
      <vt:lpstr>The Joints of the Skeletal System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apendicular skeleton</dc:title>
  <dc:creator>cathy serena</dc:creator>
  <cp:lastModifiedBy>cathy serena</cp:lastModifiedBy>
  <cp:revision>10</cp:revision>
  <dcterms:created xsi:type="dcterms:W3CDTF">2018-06-24T15:59:06Z</dcterms:created>
  <dcterms:modified xsi:type="dcterms:W3CDTF">2018-06-25T11:44:49Z</dcterms:modified>
</cp:coreProperties>
</file>