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6"/>
  </p:notesMasterIdLst>
  <p:sldIdLst>
    <p:sldId id="256" r:id="rId2"/>
    <p:sldId id="291" r:id="rId3"/>
    <p:sldId id="267" r:id="rId4"/>
    <p:sldId id="284" r:id="rId5"/>
    <p:sldId id="283" r:id="rId6"/>
    <p:sldId id="285" r:id="rId7"/>
    <p:sldId id="286" r:id="rId8"/>
    <p:sldId id="287" r:id="rId9"/>
    <p:sldId id="288" r:id="rId10"/>
    <p:sldId id="290" r:id="rId11"/>
    <p:sldId id="292" r:id="rId12"/>
    <p:sldId id="289" r:id="rId13"/>
    <p:sldId id="293" r:id="rId14"/>
    <p:sldId id="25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1" autoAdjust="0"/>
    <p:restoredTop sz="95250" autoAdjust="0"/>
  </p:normalViewPr>
  <p:slideViewPr>
    <p:cSldViewPr snapToGrid="0">
      <p:cViewPr varScale="1">
        <p:scale>
          <a:sx n="43" d="100"/>
          <a:sy n="43" d="100"/>
        </p:scale>
        <p:origin x="58" y="7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4C1EB-5684-43D8-9371-B63931F3A0FC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39235-D2BA-4E61-86FF-EE43CA2B87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8347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BDA8-E1F6-4D0D-A9D2-0E6946ECD3DE}" type="datetime1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7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E37C-CCD8-4456-8622-C5A971D35D6F}" type="datetime1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18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FB09-8B57-4839-AFD9-DC8C4021085C}" type="datetime1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7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F891-CF61-4499-9F64-34659F58B7DB}" type="datetime1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teacher Corrente Maria Luisa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4FEE-0B44-40ED-BF4A-769403AB0B1C}" type="datetime1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5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A1BDA-0943-45B0-ACC0-961219267D97}" type="datetime1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7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5D59-F813-4EB2-AA31-A5DF8309EB6B}" type="datetime1">
              <a:rPr lang="en-US" smtClean="0"/>
              <a:t>4/22/2021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0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9693-3AD7-460C-BFD5-F4998AA66D31}" type="datetime1">
              <a:rPr lang="en-US" smtClean="0"/>
              <a:t>4/22/2021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3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6399-9C8E-4473-A934-C7DF3512D061}" type="datetime1">
              <a:rPr lang="en-US" smtClean="0"/>
              <a:t>4/22/2021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3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FE44-EAF3-4C93-AF2E-1C32598E0741}" type="datetime1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2232-1800-44B0-BCAD-A1AB64973369}" type="datetime1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7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Unit 1 – lesson 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pt-BR" dirty="0"/>
              <a:t>Teacher Corrente Maria Luisa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Html: introduction</a:t>
            </a:r>
          </a:p>
        </p:txBody>
      </p:sp>
    </p:spTree>
    <p:extLst>
      <p:ext uri="{BB962C8B-B14F-4D97-AF65-F5344CB8AC3E}">
        <p14:creationId xmlns:p14="http://schemas.microsoft.com/office/powerpoint/2010/main" val="4208434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0" r:id="rId5"/>
    <p:sldLayoutId id="2147483745" r:id="rId6"/>
    <p:sldLayoutId id="2147483741" r:id="rId7"/>
    <p:sldLayoutId id="2147483742" r:id="rId8"/>
    <p:sldLayoutId id="2147483743" r:id="rId9"/>
    <p:sldLayoutId id="2147483744" r:id="rId10"/>
    <p:sldLayoutId id="2147483746" r:id="rId11"/>
  </p:sldLayoutIdLst>
  <p:hf sldNum="0" hdr="0" dt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Verdana" panose="020B0604030504040204" pitchFamily="34" charset="0"/>
          <a:ea typeface="Verdana" panose="020B0604030504040204" pitchFamily="34" charset="0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10334BF-0422-4A9A-BE46-AEB8C348B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8F2823-0279-49D8-928D-754B22253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64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E45E95-311C-41C7-A882-6E43F08068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7299D5D-ECC5-41EB-B830-C3A35FB35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537516" y="0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8C91735-5EFE-44D1-8CC6-FDF0D11B6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3990" y="1194074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33F926C-2613-475D-AEE4-CD7D87D3BA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439622" y="194269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68579D-AF6F-4545-A197-54B878EBB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6105525" cy="2387600"/>
          </a:xfrm>
        </p:spPr>
        <p:txBody>
          <a:bodyPr>
            <a:normAutofit/>
          </a:bodyPr>
          <a:lstStyle/>
          <a:p>
            <a:pPr algn="l"/>
            <a:r>
              <a:rPr lang="it-IT" dirty="0">
                <a:solidFill>
                  <a:srgbClr val="FFFFFF"/>
                </a:solidFill>
              </a:rPr>
              <a:t>HTML: text tags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E4D9C4-2EE2-47D4-98D2-41DCC0DE7E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6105525" cy="1655762"/>
          </a:xfrm>
        </p:spPr>
        <p:txBody>
          <a:bodyPr>
            <a:normAutofit/>
          </a:bodyPr>
          <a:lstStyle/>
          <a:p>
            <a:pPr algn="l"/>
            <a:r>
              <a:rPr lang="it-IT" sz="2200" dirty="0">
                <a:solidFill>
                  <a:srgbClr val="FFFFFF"/>
                </a:solidFill>
              </a:rPr>
              <a:t>Unit 2 – Lesson 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FD32A06-E9FE-4F5A-88A6-84905A72C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5675" y="0"/>
            <a:ext cx="4883277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A54E4C-B955-4A91-A8AB-688B12D877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14409" r="41800"/>
          <a:stretch/>
        </p:blipFill>
        <p:spPr>
          <a:xfrm>
            <a:off x="7305675" y="-3319"/>
            <a:ext cx="4883278" cy="68580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650E6-EAB7-454B-A273-0F4691C57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teacher Corrente Maria Luisa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681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505A3C-D640-491E-A5B3-E7ED05F8C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Work in </a:t>
            </a:r>
            <a:r>
              <a:rPr lang="it-IT" dirty="0" err="1"/>
              <a:t>pairs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85B8AD-DEFE-4D19-A2C2-5D5348427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Look </a:t>
            </a:r>
            <a:r>
              <a:rPr lang="it-IT" dirty="0" err="1"/>
              <a:t>at</a:t>
            </a:r>
            <a:r>
              <a:rPr lang="it-IT" dirty="0"/>
              <a:t> the source code and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outcome</a:t>
            </a:r>
            <a:r>
              <a:rPr lang="it-IT" dirty="0"/>
              <a:t> in the following slide</a:t>
            </a:r>
          </a:p>
          <a:p>
            <a:endParaRPr lang="it-IT" dirty="0"/>
          </a:p>
          <a:p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tag </a:t>
            </a:r>
            <a:r>
              <a:rPr lang="it-IT" dirty="0" err="1"/>
              <a:t>used</a:t>
            </a:r>
            <a:r>
              <a:rPr lang="it-IT" dirty="0"/>
              <a:t> to create the </a:t>
            </a:r>
            <a:r>
              <a:rPr lang="it-IT" dirty="0" err="1"/>
              <a:t>horizontal</a:t>
            </a:r>
            <a:r>
              <a:rPr lang="it-IT" dirty="0"/>
              <a:t> line?</a:t>
            </a:r>
          </a:p>
          <a:p>
            <a:endParaRPr lang="it-IT" dirty="0"/>
          </a:p>
          <a:p>
            <a:r>
              <a:rPr lang="it-IT" dirty="0" err="1"/>
              <a:t>Which</a:t>
            </a:r>
            <a:r>
              <a:rPr lang="it-IT" dirty="0"/>
              <a:t> are the tags </a:t>
            </a:r>
            <a:r>
              <a:rPr lang="it-IT" dirty="0" err="1"/>
              <a:t>used</a:t>
            </a:r>
            <a:r>
              <a:rPr lang="it-IT" dirty="0"/>
              <a:t> to format the text?</a:t>
            </a:r>
          </a:p>
          <a:p>
            <a:pPr marL="742950" indent="-514350">
              <a:buFont typeface="+mj-lt"/>
              <a:buAutoNum type="arabicPeriod"/>
            </a:pPr>
            <a:endParaRPr lang="it-IT" dirty="0"/>
          </a:p>
          <a:p>
            <a:endParaRPr lang="it-IT" dirty="0"/>
          </a:p>
          <a:p>
            <a:pPr marL="228600" indent="0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8DE0FA4-CE88-4EAF-BCFE-157364C01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7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E20AD0-470D-4BC6-A980-623E4DFC3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527B689B-062B-4FD0-88EA-6D07FBAED2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880" y="670864"/>
            <a:ext cx="9678239" cy="1546994"/>
          </a:xfrm>
          <a:ln>
            <a:solidFill>
              <a:schemeClr val="tx1"/>
            </a:solidFill>
          </a:ln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2E0F7DE-2728-4D0D-A4DA-87993E93F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F38A7A5-4B69-4077-A6FB-489F14B73B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61" y="2326079"/>
            <a:ext cx="10212475" cy="38508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Segnaposto contenuto 5">
            <a:extLst>
              <a:ext uri="{FF2B5EF4-FFF2-40B4-BE49-F238E27FC236}">
                <a16:creationId xmlns:a16="http://schemas.microsoft.com/office/drawing/2014/main" id="{3E8CD00C-3385-4FDD-8730-5F6E58B68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881" y="670864"/>
            <a:ext cx="9678239" cy="154699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33695E0B-75DA-40C2-94B5-5CD5687EC8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62" y="2326079"/>
            <a:ext cx="10212475" cy="385088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64830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AD087D-DE5C-4CCF-A47F-694A414C8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The tag name recalls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function</a:t>
            </a:r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0486FB62-A42C-4CDB-AB01-BD218EA7D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dirty="0" err="1"/>
              <a:t>Heading</a:t>
            </a:r>
            <a:r>
              <a:rPr lang="it-IT" sz="3200" dirty="0"/>
              <a:t> tags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27AE20-032C-4223-87BE-87635B164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it-IT" dirty="0"/>
              <a:t>h1 </a:t>
            </a: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dirty="0" err="1">
                <a:sym typeface="Wingdings" panose="05000000000000000000" pitchFamily="2" charset="2"/>
              </a:rPr>
              <a:t>heading</a:t>
            </a:r>
            <a:r>
              <a:rPr lang="it-IT" dirty="0">
                <a:sym typeface="Wingdings" panose="05000000000000000000" pitchFamily="2" charset="2"/>
              </a:rPr>
              <a:t> 1 (the </a:t>
            </a:r>
            <a:r>
              <a:rPr lang="it-IT" dirty="0" err="1">
                <a:sym typeface="Wingdings" panose="05000000000000000000" pitchFamily="2" charset="2"/>
              </a:rPr>
              <a:t>biggest</a:t>
            </a:r>
            <a:r>
              <a:rPr lang="it-IT" dirty="0">
                <a:sym typeface="Wingdings" panose="05000000000000000000" pitchFamily="2" charset="2"/>
              </a:rPr>
              <a:t>)</a:t>
            </a:r>
            <a:endParaRPr lang="it-IT" dirty="0"/>
          </a:p>
          <a:p>
            <a:r>
              <a:rPr lang="it-IT" dirty="0"/>
              <a:t>h2</a:t>
            </a:r>
            <a:r>
              <a:rPr lang="it-IT" dirty="0">
                <a:sym typeface="Wingdings" panose="05000000000000000000" pitchFamily="2" charset="2"/>
              </a:rPr>
              <a:t>  </a:t>
            </a:r>
            <a:r>
              <a:rPr lang="it-IT" dirty="0" err="1">
                <a:sym typeface="Wingdings" panose="05000000000000000000" pitchFamily="2" charset="2"/>
              </a:rPr>
              <a:t>heading</a:t>
            </a:r>
            <a:r>
              <a:rPr lang="it-IT" dirty="0">
                <a:sym typeface="Wingdings" panose="05000000000000000000" pitchFamily="2" charset="2"/>
              </a:rPr>
              <a:t> 2</a:t>
            </a:r>
            <a:endParaRPr lang="it-IT" dirty="0"/>
          </a:p>
          <a:p>
            <a:r>
              <a:rPr lang="it-IT" dirty="0"/>
              <a:t>h3</a:t>
            </a:r>
            <a:r>
              <a:rPr lang="it-IT" dirty="0">
                <a:sym typeface="Wingdings" panose="05000000000000000000" pitchFamily="2" charset="2"/>
              </a:rPr>
              <a:t>  </a:t>
            </a:r>
            <a:r>
              <a:rPr lang="it-IT" dirty="0" err="1">
                <a:sym typeface="Wingdings" panose="05000000000000000000" pitchFamily="2" charset="2"/>
              </a:rPr>
              <a:t>heading</a:t>
            </a:r>
            <a:r>
              <a:rPr lang="it-IT" dirty="0">
                <a:sym typeface="Wingdings" panose="05000000000000000000" pitchFamily="2" charset="2"/>
              </a:rPr>
              <a:t> 4</a:t>
            </a:r>
            <a:endParaRPr lang="it-IT" dirty="0"/>
          </a:p>
          <a:p>
            <a:r>
              <a:rPr lang="it-IT" dirty="0"/>
              <a:t>h4</a:t>
            </a:r>
            <a:r>
              <a:rPr lang="it-IT" dirty="0">
                <a:sym typeface="Wingdings" panose="05000000000000000000" pitchFamily="2" charset="2"/>
              </a:rPr>
              <a:t>  </a:t>
            </a:r>
            <a:r>
              <a:rPr lang="it-IT" dirty="0" err="1">
                <a:sym typeface="Wingdings" panose="05000000000000000000" pitchFamily="2" charset="2"/>
              </a:rPr>
              <a:t>heading</a:t>
            </a:r>
            <a:r>
              <a:rPr lang="it-IT" dirty="0">
                <a:sym typeface="Wingdings" panose="05000000000000000000" pitchFamily="2" charset="2"/>
              </a:rPr>
              <a:t> 5</a:t>
            </a:r>
            <a:endParaRPr lang="it-IT" dirty="0"/>
          </a:p>
          <a:p>
            <a:r>
              <a:rPr lang="it-IT" dirty="0"/>
              <a:t>h5</a:t>
            </a:r>
            <a:r>
              <a:rPr lang="it-IT" dirty="0">
                <a:sym typeface="Wingdings" panose="05000000000000000000" pitchFamily="2" charset="2"/>
              </a:rPr>
              <a:t>  </a:t>
            </a:r>
            <a:r>
              <a:rPr lang="it-IT" dirty="0" err="1">
                <a:sym typeface="Wingdings" panose="05000000000000000000" pitchFamily="2" charset="2"/>
              </a:rPr>
              <a:t>heading</a:t>
            </a:r>
            <a:r>
              <a:rPr lang="it-IT" dirty="0">
                <a:sym typeface="Wingdings" panose="05000000000000000000" pitchFamily="2" charset="2"/>
              </a:rPr>
              <a:t> 6</a:t>
            </a:r>
            <a:endParaRPr lang="it-IT" dirty="0"/>
          </a:p>
          <a:p>
            <a:r>
              <a:rPr lang="it-IT" dirty="0"/>
              <a:t>h6</a:t>
            </a:r>
            <a:r>
              <a:rPr lang="it-IT" dirty="0">
                <a:sym typeface="Wingdings" panose="05000000000000000000" pitchFamily="2" charset="2"/>
              </a:rPr>
              <a:t>  </a:t>
            </a:r>
            <a:r>
              <a:rPr lang="it-IT" dirty="0" err="1">
                <a:sym typeface="Wingdings" panose="05000000000000000000" pitchFamily="2" charset="2"/>
              </a:rPr>
              <a:t>heading</a:t>
            </a:r>
            <a:r>
              <a:rPr lang="it-IT" dirty="0">
                <a:sym typeface="Wingdings" panose="05000000000000000000" pitchFamily="2" charset="2"/>
              </a:rPr>
              <a:t> 7</a:t>
            </a:r>
            <a:endParaRPr lang="it-IT" dirty="0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ED677237-A743-4B52-B94C-F96E004E48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dirty="0" err="1"/>
              <a:t>Paragraph</a:t>
            </a:r>
            <a:r>
              <a:rPr lang="it-IT" sz="3200" dirty="0"/>
              <a:t> tags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EC21B3F1-A92B-470A-95BD-7F3E8B6D8D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it-IT" dirty="0"/>
              <a:t>p </a:t>
            </a: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dirty="0" err="1">
                <a:sym typeface="Wingdings" panose="05000000000000000000" pitchFamily="2" charset="2"/>
              </a:rPr>
              <a:t>paragraph</a:t>
            </a:r>
            <a:endParaRPr lang="it-IT" dirty="0"/>
          </a:p>
          <a:p>
            <a:endParaRPr lang="it-IT" dirty="0"/>
          </a:p>
          <a:p>
            <a:r>
              <a:rPr lang="it-IT" dirty="0" err="1"/>
              <a:t>br</a:t>
            </a:r>
            <a:r>
              <a:rPr lang="it-IT" dirty="0"/>
              <a:t> </a:t>
            </a:r>
            <a:r>
              <a:rPr lang="it-IT" dirty="0">
                <a:sym typeface="Wingdings" panose="05000000000000000000" pitchFamily="2" charset="2"/>
              </a:rPr>
              <a:t>break line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4C735F-038C-4797-B466-5797CF810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03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A31CAE-3D74-4588-8760-F4FFFFB2A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Other</a:t>
            </a:r>
            <a:r>
              <a:rPr lang="it-IT" dirty="0"/>
              <a:t> text tags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0B5196-FE0D-43CD-9DAA-FDCA9B45E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&lt;</a:t>
            </a:r>
            <a:r>
              <a:rPr lang="it-IT" dirty="0" err="1"/>
              <a:t>hr</a:t>
            </a:r>
            <a:r>
              <a:rPr lang="it-IT" dirty="0"/>
              <a:t>&gt;</a:t>
            </a:r>
            <a:r>
              <a:rPr lang="it-IT" dirty="0">
                <a:sym typeface="Wingdings" panose="05000000000000000000" pitchFamily="2" charset="2"/>
              </a:rPr>
              <a:t>  </a:t>
            </a:r>
            <a:r>
              <a:rPr lang="it-IT" dirty="0" err="1">
                <a:sym typeface="Wingdings" panose="05000000000000000000" pitchFamily="2" charset="2"/>
              </a:rPr>
              <a:t>horizontal</a:t>
            </a:r>
            <a:r>
              <a:rPr lang="it-IT" dirty="0">
                <a:sym typeface="Wingdings" panose="05000000000000000000" pitchFamily="2" charset="2"/>
              </a:rPr>
              <a:t> rule</a:t>
            </a:r>
          </a:p>
          <a:p>
            <a:endParaRPr lang="it-IT" dirty="0">
              <a:sym typeface="Wingdings" panose="05000000000000000000" pitchFamily="2" charset="2"/>
            </a:endParaRPr>
          </a:p>
          <a:p>
            <a:r>
              <a:rPr lang="it-IT" dirty="0">
                <a:sym typeface="Wingdings" panose="05000000000000000000" pitchFamily="2" charset="2"/>
              </a:rPr>
              <a:t>&lt;b&gt;  </a:t>
            </a:r>
            <a:r>
              <a:rPr lang="it-IT" dirty="0" err="1">
                <a:sym typeface="Wingdings" panose="05000000000000000000" pitchFamily="2" charset="2"/>
              </a:rPr>
              <a:t>bold</a:t>
            </a:r>
            <a:endParaRPr lang="it-IT" dirty="0">
              <a:sym typeface="Wingdings" panose="05000000000000000000" pitchFamily="2" charset="2"/>
            </a:endParaRPr>
          </a:p>
          <a:p>
            <a:endParaRPr lang="it-IT" dirty="0">
              <a:sym typeface="Wingdings" panose="05000000000000000000" pitchFamily="2" charset="2"/>
            </a:endParaRPr>
          </a:p>
          <a:p>
            <a:r>
              <a:rPr lang="it-IT" dirty="0">
                <a:sym typeface="Wingdings" panose="05000000000000000000" pitchFamily="2" charset="2"/>
              </a:rPr>
              <a:t>&lt;i&gt;  </a:t>
            </a:r>
            <a:r>
              <a:rPr lang="it-IT" dirty="0" err="1">
                <a:sym typeface="Wingdings" panose="05000000000000000000" pitchFamily="2" charset="2"/>
              </a:rPr>
              <a:t>italics</a:t>
            </a:r>
            <a:endParaRPr lang="it-IT" dirty="0">
              <a:sym typeface="Wingdings" panose="05000000000000000000" pitchFamily="2" charset="2"/>
            </a:endParaRPr>
          </a:p>
          <a:p>
            <a:endParaRPr lang="it-IT" dirty="0">
              <a:sym typeface="Wingdings" panose="05000000000000000000" pitchFamily="2" charset="2"/>
            </a:endParaRPr>
          </a:p>
          <a:p>
            <a:r>
              <a:rPr lang="it-IT" dirty="0"/>
              <a:t>&lt;u&gt; </a:t>
            </a:r>
            <a:r>
              <a:rPr lang="it-IT" dirty="0">
                <a:sym typeface="Wingdings" panose="05000000000000000000" pitchFamily="2" charset="2"/>
              </a:rPr>
              <a:t></a:t>
            </a:r>
            <a:r>
              <a:rPr lang="it-IT">
                <a:sym typeface="Wingdings" panose="05000000000000000000" pitchFamily="2" charset="2"/>
              </a:rPr>
              <a:t>underline</a:t>
            </a:r>
            <a:r>
              <a:rPr lang="it-IT"/>
              <a:t> 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D622CC8-75B9-449E-A3FE-087BE20E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517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04E67-7672-49FF-A1DE-80A02C450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Individual</a:t>
            </a:r>
            <a:r>
              <a:rPr lang="it-IT" dirty="0"/>
              <a:t>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176E7-D757-40CD-AE6B-142084D75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Create a folder and name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u="sng" dirty="0"/>
              <a:t>HTML – (</a:t>
            </a:r>
            <a:r>
              <a:rPr lang="it-IT" u="sng" dirty="0" err="1"/>
              <a:t>today’s</a:t>
            </a:r>
            <a:r>
              <a:rPr lang="it-IT" u="sng" dirty="0"/>
              <a:t> date)</a:t>
            </a:r>
          </a:p>
          <a:p>
            <a:endParaRPr lang="it-IT" dirty="0"/>
          </a:p>
          <a:p>
            <a:r>
              <a:rPr lang="it-IT" dirty="0"/>
              <a:t>Create an HTML page and </a:t>
            </a:r>
            <a:r>
              <a:rPr lang="it-IT" dirty="0" err="1"/>
              <a:t>save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in the folder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u="sng" dirty="0"/>
              <a:t>index.html</a:t>
            </a:r>
          </a:p>
          <a:p>
            <a:endParaRPr lang="it-IT" u="sng" dirty="0"/>
          </a:p>
          <a:p>
            <a:r>
              <a:rPr lang="it-IT" dirty="0"/>
              <a:t>Use </a:t>
            </a:r>
            <a:r>
              <a:rPr lang="it-IT" dirty="0" err="1"/>
              <a:t>all</a:t>
            </a:r>
            <a:r>
              <a:rPr lang="it-IT" dirty="0"/>
              <a:t> the tags </a:t>
            </a:r>
            <a:r>
              <a:rPr lang="it-IT" dirty="0" err="1"/>
              <a:t>shown</a:t>
            </a:r>
            <a:r>
              <a:rPr lang="it-IT" dirty="0"/>
              <a:t> in the </a:t>
            </a:r>
            <a:r>
              <a:rPr lang="it-IT" dirty="0" err="1"/>
              <a:t>previous</a:t>
            </a:r>
            <a:r>
              <a:rPr lang="it-IT" dirty="0"/>
              <a:t> slides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E770EF-D8E5-46EE-B28C-A481EF809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teacher Corrente Maria Luisa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402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7E00B3-ABD7-4934-ABC3-268DC1451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Before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start…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85BD7D-6FA4-40D3-A1DE-B560FE3FD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heading</a:t>
            </a:r>
            <a:r>
              <a:rPr lang="it-IT" dirty="0"/>
              <a:t> or </a:t>
            </a:r>
            <a:r>
              <a:rPr lang="it-IT" dirty="0" err="1"/>
              <a:t>title</a:t>
            </a:r>
            <a:r>
              <a:rPr lang="it-IT" dirty="0"/>
              <a:t>?</a:t>
            </a:r>
          </a:p>
          <a:p>
            <a:endParaRPr lang="it-IT" dirty="0"/>
          </a:p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mean</a:t>
            </a:r>
            <a:r>
              <a:rPr lang="it-IT" dirty="0"/>
              <a:t> break line?</a:t>
            </a:r>
          </a:p>
          <a:p>
            <a:endParaRPr lang="it-IT" dirty="0"/>
          </a:p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meaning</a:t>
            </a:r>
            <a:r>
              <a:rPr lang="it-IT" dirty="0"/>
              <a:t> of </a:t>
            </a:r>
            <a:r>
              <a:rPr lang="it-IT" dirty="0" err="1"/>
              <a:t>bold</a:t>
            </a:r>
            <a:r>
              <a:rPr lang="it-IT" dirty="0"/>
              <a:t>/</a:t>
            </a:r>
            <a:r>
              <a:rPr lang="it-IT" dirty="0" err="1"/>
              <a:t>italics</a:t>
            </a:r>
            <a:r>
              <a:rPr lang="it-IT" dirty="0"/>
              <a:t>/</a:t>
            </a:r>
            <a:r>
              <a:rPr lang="it-IT" dirty="0" err="1"/>
              <a:t>underlined</a:t>
            </a:r>
            <a:r>
              <a:rPr lang="it-IT" dirty="0"/>
              <a:t>?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1038E5A-0253-4A83-87BD-A630E75B1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08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C12622-A22F-4A12-8621-4926F1D1B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Text tags</a:t>
            </a:r>
          </a:p>
        </p:txBody>
      </p:sp>
      <p:pic>
        <p:nvPicPr>
          <p:cNvPr id="10" name="Segnaposto contenuto 9">
            <a:extLst>
              <a:ext uri="{FF2B5EF4-FFF2-40B4-BE49-F238E27FC236}">
                <a16:creationId xmlns:a16="http://schemas.microsoft.com/office/drawing/2014/main" id="{6A521175-00C1-4B7A-A5C4-761E39C6E92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12580" y="2057400"/>
            <a:ext cx="3232840" cy="4119563"/>
          </a:xfrm>
        </p:spPr>
      </p:pic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21324F5F-9713-4711-88FE-F5A86A75AC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Look </a:t>
            </a:r>
            <a:r>
              <a:rPr lang="it-IT" dirty="0" err="1"/>
              <a:t>at</a:t>
            </a:r>
            <a:r>
              <a:rPr lang="it-IT" dirty="0"/>
              <a:t> the side text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21BCA7-4227-4B6A-9987-126F0A2B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01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C12622-A22F-4A12-8621-4926F1D1B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Text tags</a:t>
            </a:r>
          </a:p>
        </p:txBody>
      </p:sp>
      <p:pic>
        <p:nvPicPr>
          <p:cNvPr id="10" name="Segnaposto contenuto 9">
            <a:extLst>
              <a:ext uri="{FF2B5EF4-FFF2-40B4-BE49-F238E27FC236}">
                <a16:creationId xmlns:a16="http://schemas.microsoft.com/office/drawing/2014/main" id="{6A521175-00C1-4B7A-A5C4-761E39C6E92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12580" y="2057400"/>
            <a:ext cx="3232840" cy="4119563"/>
          </a:xfrm>
        </p:spPr>
      </p:pic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21324F5F-9713-4711-88FE-F5A86A75AC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28600" indent="0">
              <a:buNone/>
            </a:pPr>
            <a:r>
              <a:rPr lang="it-IT" dirty="0"/>
              <a:t>Do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recognise</a:t>
            </a:r>
            <a:r>
              <a:rPr lang="it-IT" dirty="0"/>
              <a:t>:</a:t>
            </a:r>
          </a:p>
          <a:p>
            <a:pPr marL="228600" indent="0">
              <a:buNone/>
            </a:pPr>
            <a:endParaRPr lang="it-IT" dirty="0"/>
          </a:p>
          <a:p>
            <a:r>
              <a:rPr lang="it-IT" dirty="0"/>
              <a:t>The </a:t>
            </a:r>
            <a:r>
              <a:rPr lang="it-IT" dirty="0" err="1"/>
              <a:t>heading</a:t>
            </a:r>
            <a:r>
              <a:rPr lang="it-IT" dirty="0"/>
              <a:t>?</a:t>
            </a:r>
          </a:p>
          <a:p>
            <a:endParaRPr lang="it-IT" dirty="0"/>
          </a:p>
          <a:p>
            <a:r>
              <a:rPr lang="it-IT" dirty="0"/>
              <a:t>The </a:t>
            </a:r>
            <a:r>
              <a:rPr lang="it-IT" dirty="0" err="1"/>
              <a:t>subheading</a:t>
            </a:r>
            <a:r>
              <a:rPr lang="it-IT" dirty="0"/>
              <a:t>?</a:t>
            </a:r>
          </a:p>
          <a:p>
            <a:endParaRPr lang="it-IT" dirty="0"/>
          </a:p>
          <a:p>
            <a:r>
              <a:rPr lang="it-IT" dirty="0"/>
              <a:t>The </a:t>
            </a:r>
            <a:r>
              <a:rPr lang="it-IT" dirty="0" err="1"/>
              <a:t>paragraph</a:t>
            </a:r>
            <a:r>
              <a:rPr lang="it-IT" dirty="0"/>
              <a:t>?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21BCA7-4227-4B6A-9987-126F0A2B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245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C12622-A22F-4A12-8621-4926F1D1B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Text tags</a:t>
            </a:r>
          </a:p>
        </p:txBody>
      </p:sp>
      <p:pic>
        <p:nvPicPr>
          <p:cNvPr id="10" name="Segnaposto contenuto 9">
            <a:extLst>
              <a:ext uri="{FF2B5EF4-FFF2-40B4-BE49-F238E27FC236}">
                <a16:creationId xmlns:a16="http://schemas.microsoft.com/office/drawing/2014/main" id="{6A521175-00C1-4B7A-A5C4-761E39C6E92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12580" y="2057400"/>
            <a:ext cx="3232840" cy="4119563"/>
          </a:xfrm>
        </p:spPr>
      </p:pic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21324F5F-9713-4711-88FE-F5A86A75AC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Major </a:t>
            </a:r>
            <a:r>
              <a:rPr lang="it-IT" dirty="0" err="1"/>
              <a:t>heading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21BCA7-4227-4B6A-9987-126F0A2B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01F3BCE9-E9AD-40DB-9531-B02E11B38FE6}"/>
              </a:ext>
            </a:extLst>
          </p:cNvPr>
          <p:cNvSpPr/>
          <p:nvPr/>
        </p:nvSpPr>
        <p:spPr>
          <a:xfrm>
            <a:off x="1620782" y="2091446"/>
            <a:ext cx="2513474" cy="60318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710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C12622-A22F-4A12-8621-4926F1D1B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Text tags</a:t>
            </a:r>
          </a:p>
        </p:txBody>
      </p:sp>
      <p:pic>
        <p:nvPicPr>
          <p:cNvPr id="10" name="Segnaposto contenuto 9">
            <a:extLst>
              <a:ext uri="{FF2B5EF4-FFF2-40B4-BE49-F238E27FC236}">
                <a16:creationId xmlns:a16="http://schemas.microsoft.com/office/drawing/2014/main" id="{6A521175-00C1-4B7A-A5C4-761E39C6E92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12580" y="2057400"/>
            <a:ext cx="3232840" cy="4119563"/>
          </a:xfrm>
        </p:spPr>
      </p:pic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21324F5F-9713-4711-88FE-F5A86A75AC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 err="1"/>
              <a:t>Subheading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21BCA7-4227-4B6A-9987-126F0A2B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01F3BCE9-E9AD-40DB-9531-B02E11B38FE6}"/>
              </a:ext>
            </a:extLst>
          </p:cNvPr>
          <p:cNvSpPr/>
          <p:nvPr/>
        </p:nvSpPr>
        <p:spPr>
          <a:xfrm>
            <a:off x="1630510" y="2636195"/>
            <a:ext cx="2318920" cy="60318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38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C12622-A22F-4A12-8621-4926F1D1B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Text tags</a:t>
            </a:r>
          </a:p>
        </p:txBody>
      </p:sp>
      <p:pic>
        <p:nvPicPr>
          <p:cNvPr id="10" name="Segnaposto contenuto 9">
            <a:extLst>
              <a:ext uri="{FF2B5EF4-FFF2-40B4-BE49-F238E27FC236}">
                <a16:creationId xmlns:a16="http://schemas.microsoft.com/office/drawing/2014/main" id="{6A521175-00C1-4B7A-A5C4-761E39C6E92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12580" y="2057400"/>
            <a:ext cx="3232840" cy="4119563"/>
          </a:xfrm>
        </p:spPr>
      </p:pic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21324F5F-9713-4711-88FE-F5A86A75AC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 err="1"/>
              <a:t>Paragraph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21BCA7-4227-4B6A-9987-126F0A2B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01F3BCE9-E9AD-40DB-9531-B02E11B38FE6}"/>
              </a:ext>
            </a:extLst>
          </p:cNvPr>
          <p:cNvSpPr/>
          <p:nvPr/>
        </p:nvSpPr>
        <p:spPr>
          <a:xfrm>
            <a:off x="1507787" y="3313204"/>
            <a:ext cx="3501547" cy="291455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9778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2835AEEB-D700-46BB-823F-5913B5B44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Work in </a:t>
            </a:r>
            <a:r>
              <a:rPr lang="it-IT" dirty="0" err="1"/>
              <a:t>pairs</a:t>
            </a: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766F59DF-1931-4D35-A4EC-8C7E3CCAE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Look </a:t>
            </a:r>
            <a:r>
              <a:rPr lang="it-IT" dirty="0" err="1"/>
              <a:t>at</a:t>
            </a:r>
            <a:r>
              <a:rPr lang="it-IT" dirty="0"/>
              <a:t> the source code and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outcome</a:t>
            </a:r>
            <a:r>
              <a:rPr lang="it-IT" dirty="0"/>
              <a:t> in the following slide</a:t>
            </a:r>
          </a:p>
          <a:p>
            <a:endParaRPr lang="it-IT" dirty="0"/>
          </a:p>
          <a:p>
            <a:r>
              <a:rPr lang="it-IT" dirty="0" err="1"/>
              <a:t>Which</a:t>
            </a:r>
            <a:r>
              <a:rPr lang="it-IT" dirty="0"/>
              <a:t> are the tags </a:t>
            </a:r>
            <a:r>
              <a:rPr lang="it-IT" dirty="0" err="1"/>
              <a:t>used</a:t>
            </a:r>
            <a:r>
              <a:rPr lang="it-IT" dirty="0"/>
              <a:t> to create the major </a:t>
            </a:r>
            <a:r>
              <a:rPr lang="it-IT" dirty="0" err="1"/>
              <a:t>heading</a:t>
            </a:r>
            <a:r>
              <a:rPr lang="it-IT" dirty="0"/>
              <a:t>, the </a:t>
            </a:r>
            <a:r>
              <a:rPr lang="it-IT" dirty="0" err="1"/>
              <a:t>subheading</a:t>
            </a:r>
            <a:r>
              <a:rPr lang="it-IT" dirty="0"/>
              <a:t> and the </a:t>
            </a:r>
            <a:r>
              <a:rPr lang="it-IT" dirty="0" err="1"/>
              <a:t>paragraph</a:t>
            </a:r>
            <a:r>
              <a:rPr lang="it-IT" dirty="0"/>
              <a:t>?</a:t>
            </a:r>
          </a:p>
          <a:p>
            <a:endParaRPr lang="it-IT" dirty="0"/>
          </a:p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tag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it-IT" dirty="0"/>
              <a:t>for?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5CCD33-9558-4A1F-BBCF-26DE061C4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1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egnaposto contenuto 9">
            <a:extLst>
              <a:ext uri="{FF2B5EF4-FFF2-40B4-BE49-F238E27FC236}">
                <a16:creationId xmlns:a16="http://schemas.microsoft.com/office/drawing/2014/main" id="{32F5D0F4-49E6-49BB-BC52-598411810CA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4298" y="836773"/>
            <a:ext cx="6149503" cy="5340190"/>
          </a:xfrm>
          <a:ln>
            <a:solidFill>
              <a:schemeClr val="tx1"/>
            </a:solidFill>
          </a:ln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C71684D-071D-4C59-8B8C-6E8914A58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  <p:pic>
        <p:nvPicPr>
          <p:cNvPr id="8" name="Segnaposto contenuto 9">
            <a:extLst>
              <a:ext uri="{FF2B5EF4-FFF2-40B4-BE49-F238E27FC236}">
                <a16:creationId xmlns:a16="http://schemas.microsoft.com/office/drawing/2014/main" id="{EC081BB7-2C71-414C-8412-FF05B0862A9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739389" y="1275953"/>
            <a:ext cx="3356486" cy="4277122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33220289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AnalogousFromRegularSeedRightStep">
      <a:dk1>
        <a:srgbClr val="000000"/>
      </a:dk1>
      <a:lt1>
        <a:srgbClr val="FFFFFF"/>
      </a:lt1>
      <a:dk2>
        <a:srgbClr val="2E1B30"/>
      </a:dk2>
      <a:lt2>
        <a:srgbClr val="F3F0F0"/>
      </a:lt2>
      <a:accent1>
        <a:srgbClr val="45AFAD"/>
      </a:accent1>
      <a:accent2>
        <a:srgbClr val="3B82B1"/>
      </a:accent2>
      <a:accent3>
        <a:srgbClr val="4D63C3"/>
      </a:accent3>
      <a:accent4>
        <a:srgbClr val="593EB3"/>
      </a:accent4>
      <a:accent5>
        <a:srgbClr val="994DC3"/>
      </a:accent5>
      <a:accent6>
        <a:srgbClr val="B13BAA"/>
      </a:accent6>
      <a:hlink>
        <a:srgbClr val="BF3F42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314</Words>
  <Application>Microsoft Office PowerPoint</Application>
  <PresentationFormat>Widescreen</PresentationFormat>
  <Paragraphs>88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Avenir Next LT Pro</vt:lpstr>
      <vt:lpstr>Calibri</vt:lpstr>
      <vt:lpstr>Verdana</vt:lpstr>
      <vt:lpstr>Wingdings</vt:lpstr>
      <vt:lpstr>LuminousVTI</vt:lpstr>
      <vt:lpstr>HTML: text tags</vt:lpstr>
      <vt:lpstr>Before we start…</vt:lpstr>
      <vt:lpstr>Text tags</vt:lpstr>
      <vt:lpstr>Text tags</vt:lpstr>
      <vt:lpstr>Text tags</vt:lpstr>
      <vt:lpstr>Text tags</vt:lpstr>
      <vt:lpstr>Text tags</vt:lpstr>
      <vt:lpstr>Work in pairs</vt:lpstr>
      <vt:lpstr>Presentazione standard di PowerPoint</vt:lpstr>
      <vt:lpstr>Work in pairs</vt:lpstr>
      <vt:lpstr>Presentazione standard di PowerPoint</vt:lpstr>
      <vt:lpstr>The tag name recalls its function</vt:lpstr>
      <vt:lpstr>Other text tags</vt:lpstr>
      <vt:lpstr>Individual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Luisa Corrente</dc:creator>
  <cp:lastModifiedBy>Luisa Corrente</cp:lastModifiedBy>
  <cp:revision>18</cp:revision>
  <dcterms:created xsi:type="dcterms:W3CDTF">2020-10-28T13:34:59Z</dcterms:created>
  <dcterms:modified xsi:type="dcterms:W3CDTF">2021-04-22T17:47:45Z</dcterms:modified>
</cp:coreProperties>
</file>