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7"/>
  </p:notesMasterIdLst>
  <p:sldIdLst>
    <p:sldId id="256" r:id="rId2"/>
    <p:sldId id="267" r:id="rId3"/>
    <p:sldId id="257" r:id="rId4"/>
    <p:sldId id="273" r:id="rId5"/>
    <p:sldId id="258" r:id="rId6"/>
    <p:sldId id="275" r:id="rId7"/>
    <p:sldId id="281" r:id="rId8"/>
    <p:sldId id="276" r:id="rId9"/>
    <p:sldId id="277" r:id="rId10"/>
    <p:sldId id="274" r:id="rId11"/>
    <p:sldId id="278" r:id="rId12"/>
    <p:sldId id="279" r:id="rId13"/>
    <p:sldId id="280" r:id="rId14"/>
    <p:sldId id="283" r:id="rId15"/>
    <p:sldId id="28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50" autoAdjust="0"/>
  </p:normalViewPr>
  <p:slideViewPr>
    <p:cSldViewPr snapToGrid="0">
      <p:cViewPr varScale="1">
        <p:scale>
          <a:sx n="44" d="100"/>
          <a:sy n="44" d="100"/>
        </p:scale>
        <p:origin x="72" y="7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C1EB-5684-43D8-9371-B63931F3A0FC}" type="datetimeFigureOut">
              <a:rPr lang="it-IT" smtClean="0"/>
              <a:t>19/04/2021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39235-D2BA-4E61-86FF-EE43CA2B8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34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BDA8-E1F6-4D0D-A9D2-0E6946ECD3DE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E37C-CCD8-4456-8622-C5A971D35D6F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FB09-8B57-4839-AFD9-DC8C4021085C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891-CF61-4499-9F64-34659F58B7DB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FEE-0B44-40ED-BF4A-769403AB0B1C}" type="datetime1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1BDA-0943-45B0-ACC0-961219267D97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5D59-F813-4EB2-AA31-A5DF8309EB6B}" type="datetime1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693-3AD7-460C-BFD5-F4998AA66D31}" type="datetime1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6399-9C8E-4473-A934-C7DF3512D061}" type="datetime1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FE44-EAF3-4C93-AF2E-1C32598E0741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2232-1800-44B0-BCAD-A1AB64973369}" type="datetime1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Unit 1 – lesson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Teacher Corrente Maria Luisa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Html: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084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Verdana" panose="020B0604030504040204" pitchFamily="34" charset="0"/>
          <a:ea typeface="Verdana" panose="020B0604030504040204" pitchFamily="34" charset="0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8579D-AF6F-4545-A197-54B878EBB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HTML: the </a:t>
            </a:r>
            <a:r>
              <a:rPr lang="it-IT" dirty="0" err="1">
                <a:solidFill>
                  <a:srgbClr val="FFFFFF"/>
                </a:solidFill>
              </a:rPr>
              <a:t>structure</a:t>
            </a:r>
            <a:r>
              <a:rPr lang="it-IT" dirty="0">
                <a:solidFill>
                  <a:srgbClr val="FFFFFF"/>
                </a:solidFill>
              </a:rPr>
              <a:t> of an HTML </a:t>
            </a:r>
            <a:r>
              <a:rPr lang="it-IT" dirty="0" err="1">
                <a:solidFill>
                  <a:srgbClr val="FFFFFF"/>
                </a:solidFill>
              </a:rPr>
              <a:t>document</a:t>
            </a:r>
            <a:r>
              <a:rPr lang="it-IT" dirty="0">
                <a:solidFill>
                  <a:srgbClr val="FFFFFF"/>
                </a:solidFill>
              </a:rPr>
              <a:t> and </a:t>
            </a:r>
            <a:r>
              <a:rPr lang="it-IT" dirty="0" err="1">
                <a:solidFill>
                  <a:srgbClr val="FFFFFF"/>
                </a:solidFill>
              </a:rPr>
              <a:t>metatags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4D9C4-2EE2-47D4-98D2-41DCC0DE7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it-IT" sz="2200" dirty="0">
                <a:solidFill>
                  <a:srgbClr val="FFFFFF"/>
                </a:solidFill>
              </a:rPr>
              <a:t>Unit 1 – Lesson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54E4C-B955-4A91-A8AB-688B12D87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4409" r="41800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650E6-EAB7-454B-A273-0F4691C5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8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7010D2-B83E-46AD-A599-D0DB7DFF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A82E0F07-02DC-4FEC-8C23-983E254E83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5" y="2651384"/>
            <a:ext cx="5479285" cy="2931592"/>
          </a:xfr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AD71F7-3C90-4C92-B81E-3D8E9C1A83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root tag: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contains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other</a:t>
            </a:r>
            <a:r>
              <a:rPr lang="it-IT" dirty="0"/>
              <a:t> tags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33DFFF-AFE7-4548-97BC-EDF46C8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7EB48FAC-586B-4310-B465-91FD42B5F44E}"/>
              </a:ext>
            </a:extLst>
          </p:cNvPr>
          <p:cNvSpPr/>
          <p:nvPr/>
        </p:nvSpPr>
        <p:spPr>
          <a:xfrm>
            <a:off x="636170" y="2941776"/>
            <a:ext cx="1134264" cy="4045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034DB11-6383-47C0-A4B1-E84E0225572D}"/>
              </a:ext>
            </a:extLst>
          </p:cNvPr>
          <p:cNvSpPr/>
          <p:nvPr/>
        </p:nvSpPr>
        <p:spPr>
          <a:xfrm>
            <a:off x="692915" y="5178516"/>
            <a:ext cx="1213706" cy="4045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44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7010D2-B83E-46AD-A599-D0DB7DFF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A82E0F07-02DC-4FEC-8C23-983E254E83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5" y="2651384"/>
            <a:ext cx="5479285" cy="2931592"/>
          </a:xfr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AD71F7-3C90-4C92-B81E-3D8E9C1A83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contains</a:t>
            </a:r>
            <a:r>
              <a:rPr lang="it-IT" dirty="0"/>
              <a:t> metadata, information </a:t>
            </a:r>
            <a:r>
              <a:rPr lang="it-IT" dirty="0" err="1"/>
              <a:t>about</a:t>
            </a:r>
            <a:r>
              <a:rPr lang="it-IT" dirty="0"/>
              <a:t> the page; metadata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displayed</a:t>
            </a:r>
            <a:r>
              <a:rPr lang="it-IT" dirty="0"/>
              <a:t> on the page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33DFFF-AFE7-4548-97BC-EDF46C8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7EB48FAC-586B-4310-B465-91FD42B5F44E}"/>
              </a:ext>
            </a:extLst>
          </p:cNvPr>
          <p:cNvSpPr/>
          <p:nvPr/>
        </p:nvSpPr>
        <p:spPr>
          <a:xfrm>
            <a:off x="1299769" y="3219781"/>
            <a:ext cx="3495968" cy="102148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820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7010D2-B83E-46AD-A599-D0DB7DFF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A82E0F07-02DC-4FEC-8C23-983E254E83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5" y="2651384"/>
            <a:ext cx="5479285" cy="2931592"/>
          </a:xfr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DAD71F7-3C90-4C92-B81E-3D8E9C1A83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contains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displayed</a:t>
            </a:r>
            <a:r>
              <a:rPr lang="it-IT" dirty="0"/>
              <a:t> on the page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33DFFF-AFE7-4548-97BC-EDF46C8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7EB48FAC-586B-4310-B465-91FD42B5F44E}"/>
              </a:ext>
            </a:extLst>
          </p:cNvPr>
          <p:cNvSpPr/>
          <p:nvPr/>
        </p:nvSpPr>
        <p:spPr>
          <a:xfrm>
            <a:off x="1221947" y="4231458"/>
            <a:ext cx="5091304" cy="102148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4581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81B624-CEFF-4A50-A4D0-61E4B2783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Meta tags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45DDE974-01E5-4C97-9C4F-72BDC0CE7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635384"/>
              </p:ext>
            </p:extLst>
          </p:nvPr>
        </p:nvGraphicFramePr>
        <p:xfrm>
          <a:off x="838200" y="2178050"/>
          <a:ext cx="10515597" cy="379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935130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43393796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02758815"/>
                    </a:ext>
                  </a:extLst>
                </a:gridCol>
              </a:tblGrid>
              <a:tr h="406888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Tag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Description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Example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94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title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defines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title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for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document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title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&gt;My first page&lt;/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title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937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meta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description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describes 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content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of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document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&lt;meta name="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description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"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content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="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this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is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simple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HTML page"&gt;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48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meta keywords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contains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the keywords of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document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for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search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engine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&lt;meta name="keywords"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content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="HTML"&gt;</a:t>
                      </a:r>
                    </a:p>
                    <a:p>
                      <a:pPr algn="ctr"/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989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meta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author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defines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author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for the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document</a:t>
                      </a:r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&lt;meta name="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author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" </a:t>
                      </a:r>
                      <a:r>
                        <a:rPr lang="it-IT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content</a:t>
                      </a:r>
                      <a:r>
                        <a:rPr lang="it-IT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="Luigi"&gt;</a:t>
                      </a:r>
                    </a:p>
                    <a:p>
                      <a:pPr algn="ctr"/>
                      <a:endParaRPr lang="it-IT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509849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779304-6517-41EA-8133-1CAAA73BB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18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2292B3-D8A4-403C-982D-CD42C616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1A2526CC-0A6B-48A3-9D54-39A095EC0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6936"/>
            <a:ext cx="10515600" cy="3144129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F8935B-509D-4C83-B62E-F1EEAE046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52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803BE5-733F-4E8A-AFC3-BAF1BE6A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Individual</a:t>
            </a:r>
            <a:r>
              <a:rPr lang="it-IT" dirty="0"/>
              <a:t> work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3CF920-E274-4978-9A94-B8D5EB816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Create a folder and name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HTML – (</a:t>
            </a:r>
            <a:r>
              <a:rPr lang="it-IT" u="sng" dirty="0" err="1"/>
              <a:t>today’s</a:t>
            </a:r>
            <a:r>
              <a:rPr lang="it-IT" u="sng" dirty="0"/>
              <a:t> date)</a:t>
            </a:r>
          </a:p>
          <a:p>
            <a:endParaRPr lang="it-IT" dirty="0"/>
          </a:p>
          <a:p>
            <a:r>
              <a:rPr lang="it-IT" dirty="0"/>
              <a:t>Create an HTML page and </a:t>
            </a:r>
            <a:r>
              <a:rPr lang="it-IT" dirty="0" err="1"/>
              <a:t>save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in the folder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index.html</a:t>
            </a:r>
          </a:p>
          <a:p>
            <a:endParaRPr lang="it-IT" u="sng" dirty="0"/>
          </a:p>
          <a:p>
            <a:r>
              <a:rPr lang="it-IT" dirty="0"/>
              <a:t>Use meta tags and </a:t>
            </a:r>
            <a:r>
              <a:rPr lang="it-IT" dirty="0" err="1"/>
              <a:t>comment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line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90B2AAF-1B39-4AA5-832F-B7A783C1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3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 far </a:t>
            </a:r>
            <a:r>
              <a:rPr lang="it-IT" dirty="0" err="1"/>
              <a:t>we</a:t>
            </a:r>
            <a:r>
              <a:rPr lang="it-IT" dirty="0"/>
              <a:t> know </a:t>
            </a:r>
            <a:r>
              <a:rPr lang="it-IT" dirty="0" err="1"/>
              <a:t>that</a:t>
            </a:r>
            <a:r>
              <a:rPr lang="it-IT" dirty="0"/>
              <a:t>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45714-3217-4F07-86C8-ECCE10BDA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Indentation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to make the code more </a:t>
            </a:r>
            <a:r>
              <a:rPr lang="it-IT" dirty="0" err="1"/>
              <a:t>readable</a:t>
            </a:r>
            <a:endParaRPr lang="it-IT" dirty="0"/>
          </a:p>
          <a:p>
            <a:endParaRPr lang="it-IT" dirty="0"/>
          </a:p>
          <a:p>
            <a:r>
              <a:rPr lang="it-IT" dirty="0"/>
              <a:t>Tags are </a:t>
            </a:r>
            <a:r>
              <a:rPr lang="it-IT" dirty="0" err="1"/>
              <a:t>nested</a:t>
            </a:r>
            <a:r>
              <a:rPr lang="it-IT" dirty="0"/>
              <a:t> inside </a:t>
            </a:r>
            <a:r>
              <a:rPr lang="it-IT" dirty="0" err="1"/>
              <a:t>other</a:t>
            </a:r>
            <a:r>
              <a:rPr lang="it-IT" dirty="0"/>
              <a:t> tags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4E67-7672-49FF-A1DE-80A02C45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Work in </a:t>
            </a:r>
            <a:r>
              <a:rPr lang="it-IT" dirty="0" err="1"/>
              <a:t>pairs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176E7-D757-40CD-AE6B-142084D75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Analyse</a:t>
            </a:r>
            <a:r>
              <a:rPr lang="it-IT" dirty="0"/>
              <a:t> the following HTML </a:t>
            </a:r>
            <a:r>
              <a:rPr lang="it-IT" dirty="0" err="1"/>
              <a:t>document</a:t>
            </a:r>
            <a:r>
              <a:rPr lang="it-IT" dirty="0"/>
              <a:t> and indicate the </a:t>
            </a:r>
            <a:r>
              <a:rPr lang="it-IT" dirty="0" err="1"/>
              <a:t>main</a:t>
            </a:r>
            <a:r>
              <a:rPr lang="it-IT" dirty="0"/>
              <a:t> tags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contain</a:t>
            </a:r>
            <a:r>
              <a:rPr lang="it-IT" dirty="0"/>
              <a:t> the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ones</a:t>
            </a:r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770EF-D8E5-46EE-B28C-A481EF80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824619A0-11F5-4AAB-97AD-70B946144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9" y="1302374"/>
            <a:ext cx="11110382" cy="4253253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A2B4E2-9EE1-430A-8137-3FF582A4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9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3500B-FD5C-423E-A2C2-500E976F4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0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file: work in </a:t>
            </a:r>
            <a:r>
              <a:rPr lang="it-IT" dirty="0" err="1"/>
              <a:t>pairs</a:t>
            </a:r>
            <a:r>
              <a:rPr lang="it-IT" dirty="0"/>
              <a:t> and </a:t>
            </a:r>
            <a:r>
              <a:rPr lang="it-IT" dirty="0" err="1"/>
              <a:t>answer</a:t>
            </a:r>
            <a:r>
              <a:rPr lang="it-IT" dirty="0"/>
              <a:t> the following </a:t>
            </a:r>
            <a:r>
              <a:rPr lang="it-IT" dirty="0" err="1"/>
              <a:t>questions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70CD58-2CE8-4658-B1DE-AD5D2E4A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7481"/>
            <a:ext cx="10515600" cy="3229482"/>
          </a:xfrm>
        </p:spPr>
        <p:txBody>
          <a:bodyPr>
            <a:normAutofit lnSpcReduction="10000"/>
          </a:bodyPr>
          <a:lstStyle/>
          <a:p>
            <a:pPr marL="742950" indent="-514350">
              <a:buFont typeface="+mj-lt"/>
              <a:buAutoNum type="arabicPeriod"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extension of an HTML file?</a:t>
            </a:r>
          </a:p>
          <a:p>
            <a:pPr marL="742950" indent="-514350">
              <a:buFont typeface="+mj-lt"/>
              <a:buAutoNum type="arabicPeriod"/>
            </a:pPr>
            <a:endParaRPr lang="it-IT" dirty="0"/>
          </a:p>
          <a:p>
            <a:pPr marL="742950" indent="-514350">
              <a:buFont typeface="+mj-lt"/>
              <a:buAutoNum type="arabicPeriod"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root tag?</a:t>
            </a:r>
          </a:p>
          <a:p>
            <a:pPr marL="742950" indent="-514350">
              <a:buFont typeface="+mj-lt"/>
              <a:buAutoNum type="arabicPeriod"/>
            </a:pPr>
            <a:endParaRPr lang="it-IT" dirty="0"/>
          </a:p>
          <a:p>
            <a:pPr marL="742950" indent="-514350">
              <a:buFont typeface="+mj-lt"/>
              <a:buAutoNum type="arabicPeriod"/>
            </a:pPr>
            <a:r>
              <a:rPr lang="it-IT" dirty="0" err="1"/>
              <a:t>What</a:t>
            </a:r>
            <a:r>
              <a:rPr lang="it-IT" dirty="0"/>
              <a:t> are 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tags (</a:t>
            </a:r>
            <a:r>
              <a:rPr lang="it-IT" dirty="0" err="1"/>
              <a:t>apart</a:t>
            </a:r>
            <a:r>
              <a:rPr lang="it-IT" dirty="0"/>
              <a:t> from the root tag)?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D56F0E-5096-44BE-B62C-A2808122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43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6F933D-8407-46EC-A081-D56500FD95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indent="0">
              <a:buNone/>
            </a:pP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47010D2-B83E-46AD-A599-D0DB7DFF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A82E0F07-02DC-4FEC-8C23-983E254E83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5" y="2651384"/>
            <a:ext cx="5479285" cy="293159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33DFFF-AFE7-4548-97BC-EDF46C8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4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6F933D-8407-46EC-A081-D56500FD95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Green </a:t>
            </a:r>
            <a:r>
              <a:rPr lang="it-IT" dirty="0" err="1"/>
              <a:t>writings</a:t>
            </a:r>
            <a:r>
              <a:rPr lang="it-IT" dirty="0"/>
              <a:t> are </a:t>
            </a:r>
            <a:r>
              <a:rPr lang="it-IT" dirty="0" err="1"/>
              <a:t>comments</a:t>
            </a:r>
            <a:r>
              <a:rPr lang="it-IT" dirty="0"/>
              <a:t>;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comment</a:t>
            </a:r>
            <a:r>
              <a:rPr lang="it-IT" dirty="0"/>
              <a:t> the code to make </a:t>
            </a:r>
            <a:r>
              <a:rPr lang="it-IT" dirty="0" err="1"/>
              <a:t>it</a:t>
            </a:r>
            <a:r>
              <a:rPr lang="it-IT" dirty="0"/>
              <a:t> more </a:t>
            </a:r>
            <a:r>
              <a:rPr lang="it-IT" dirty="0" err="1"/>
              <a:t>readable</a:t>
            </a: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47010D2-B83E-46AD-A599-D0DB7DFF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A82E0F07-02DC-4FEC-8C23-983E254E83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5" y="2651384"/>
            <a:ext cx="5479285" cy="293159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33DFFF-AFE7-4548-97BC-EDF46C8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2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6F933D-8407-46EC-A081-D56500FD95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228600" indent="0">
              <a:buNone/>
            </a:pPr>
            <a:r>
              <a:rPr lang="it-IT" dirty="0"/>
              <a:t>The extension of an HTML file </a:t>
            </a:r>
            <a:r>
              <a:rPr lang="it-IT" dirty="0" err="1"/>
              <a:t>is</a:t>
            </a:r>
            <a:r>
              <a:rPr lang="it-IT" dirty="0"/>
              <a:t> *.html</a:t>
            </a:r>
          </a:p>
          <a:p>
            <a:pPr marL="228600" indent="0">
              <a:buNone/>
            </a:pP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47010D2-B83E-46AD-A599-D0DB7DFF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A82E0F07-02DC-4FEC-8C23-983E254E83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5" y="2651384"/>
            <a:ext cx="5479285" cy="293159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33DFFF-AFE7-4548-97BC-EDF46C8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22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6F933D-8407-46EC-A081-D56500FD95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a tag,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information to the browser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document</a:t>
            </a:r>
            <a:r>
              <a:rPr lang="it-IT" dirty="0"/>
              <a:t> </a:t>
            </a:r>
            <a:r>
              <a:rPr lang="it-IT" dirty="0" err="1"/>
              <a:t>type</a:t>
            </a:r>
            <a:r>
              <a:rPr lang="it-IT" dirty="0"/>
              <a:t> to </a:t>
            </a:r>
            <a:r>
              <a:rPr lang="it-IT" dirty="0" err="1"/>
              <a:t>expect</a:t>
            </a:r>
            <a:r>
              <a:rPr lang="it-IT" dirty="0"/>
              <a:t>; </a:t>
            </a:r>
            <a:r>
              <a:rPr lang="it-IT" dirty="0" err="1"/>
              <a:t>all</a:t>
            </a:r>
            <a:r>
              <a:rPr lang="it-IT" dirty="0"/>
              <a:t> HTML </a:t>
            </a:r>
            <a:r>
              <a:rPr lang="it-IT" dirty="0" err="1"/>
              <a:t>documents</a:t>
            </a:r>
            <a:r>
              <a:rPr lang="it-IT" dirty="0"/>
              <a:t> must start with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declaration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pPr marL="228600" indent="0">
              <a:buNone/>
            </a:pPr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47010D2-B83E-46AD-A599-D0DB7DFF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structure</a:t>
            </a:r>
            <a:r>
              <a:rPr lang="it-IT" dirty="0"/>
              <a:t> of an HTML file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A82E0F07-02DC-4FEC-8C23-983E254E83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5" y="2651384"/>
            <a:ext cx="5479285" cy="2931592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33DFFF-AFE7-4548-97BC-EDF46C8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CFB83906-2D5F-4CB4-A34E-D0EA509D3F49}"/>
              </a:ext>
            </a:extLst>
          </p:cNvPr>
          <p:cNvSpPr/>
          <p:nvPr/>
        </p:nvSpPr>
        <p:spPr>
          <a:xfrm>
            <a:off x="527543" y="2600585"/>
            <a:ext cx="2731221" cy="40454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92826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419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Avenir Next LT Pro</vt:lpstr>
      <vt:lpstr>Calibri</vt:lpstr>
      <vt:lpstr>Verdana</vt:lpstr>
      <vt:lpstr>Wingdings</vt:lpstr>
      <vt:lpstr>LuminousVTI</vt:lpstr>
      <vt:lpstr>HTML: the structure of an HTML document and metatags</vt:lpstr>
      <vt:lpstr>So far we know that…</vt:lpstr>
      <vt:lpstr>Work in pairs</vt:lpstr>
      <vt:lpstr>Presentazione standard di PowerPoint</vt:lpstr>
      <vt:lpstr>The structure of an HTML file: work in pairs and answer the following questions</vt:lpstr>
      <vt:lpstr>The structure of an HTML file</vt:lpstr>
      <vt:lpstr>The structure of an HTML file</vt:lpstr>
      <vt:lpstr>The structure of an HTML file</vt:lpstr>
      <vt:lpstr>The structure of an HTML file</vt:lpstr>
      <vt:lpstr>The structure of an HTML file</vt:lpstr>
      <vt:lpstr>The structure of an HTML file</vt:lpstr>
      <vt:lpstr>The structure of an HTML file</vt:lpstr>
      <vt:lpstr>Meta tags</vt:lpstr>
      <vt:lpstr>Presentazione standard di PowerPoint</vt:lpstr>
      <vt:lpstr>Individual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Luisa Corrente</dc:creator>
  <cp:lastModifiedBy>Luisa Corrente</cp:lastModifiedBy>
  <cp:revision>20</cp:revision>
  <dcterms:created xsi:type="dcterms:W3CDTF">2020-10-28T13:34:59Z</dcterms:created>
  <dcterms:modified xsi:type="dcterms:W3CDTF">2021-04-19T17:47:54Z</dcterms:modified>
</cp:coreProperties>
</file>