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2.xml.rels" ContentType="application/vnd.openxmlformats-package.relationships+xml"/>
  <Override PartName="/ppt/notesSlides/_rels/notesSlide11.xml.rels" ContentType="application/vnd.openxmlformats-package.relationships+xml"/>
  <Override PartName="/ppt/notesSlides/_rels/notesSlide7.xml.rels" ContentType="application/vnd.openxmlformats-package.relationships+xml"/>
  <Override PartName="/ppt/notesSlides/_rels/notesSlide3.xml.rels" ContentType="application/vnd.openxmlformats-package.relationships+xml"/>
  <Override PartName="/ppt/notesSlides/_rels/notesSlide12.xml.rels" ContentType="application/vnd.openxmlformats-package.relationships+xml"/>
  <Override PartName="/ppt/notesSlides/notesSlide2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2.xml" ContentType="application/vnd.openxmlformats-officedocument.presentationml.notesSlid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3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34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35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36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_rels/slide9.xml.rels" ContentType="application/vnd.openxmlformats-package.relationships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media/image1.png" ContentType="image/png"/>
  <Override PartName="/ppt/media/image7.jpeg" ContentType="image/jpeg"/>
  <Override PartName="/ppt/media/image2.png" ContentType="image/png"/>
  <Override PartName="/ppt/media/image4.jpeg" ContentType="image/jpeg"/>
  <Override PartName="/ppt/media/image3.png" ContentType="image/png"/>
  <Override PartName="/ppt/media/image9.jpeg" ContentType="image/jpeg"/>
  <Override PartName="/ppt/media/image5.jpeg" ContentType="image/jpeg"/>
  <Override PartName="/ppt/media/image6.jpeg" ContentType="image/jpeg"/>
  <Override PartName="/ppt/media/image8.jpeg" ContentType="image/jpeg"/>
  <Override PartName="/ppt/media/image10.png" ContentType="image/png"/>
  <Override PartName="/ppt/media/image11.jpeg" ContentType="image/jpeg"/>
  <Override PartName="/ppt/media/image1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  <p:sldMasterId id="2147483674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10080625" cy="7559675"/>
  <p:notesSz cx="7559675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4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spostare la diapositiva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2000" spc="-1" strike="noStrike">
                <a:latin typeface="Arial"/>
              </a:rPr>
              <a:t>Fai clic per modificare il formato delle note</a:t>
            </a:r>
            <a:endParaRPr b="0" lang="it-IT" sz="2000" spc="-1" strike="noStrike"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it-IT" sz="1400" spc="-1" strike="noStrike">
                <a:latin typeface="Times New Roman"/>
              </a:rPr>
              <a:t>&lt;intestazione&gt;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it-IT" sz="1400" spc="-1" strike="noStrike">
                <a:latin typeface="Times New Roman"/>
              </a:rPr>
              <a:t>&lt;data/ora&gt;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11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it-IT" sz="1400" spc="-1" strike="noStrike">
                <a:latin typeface="Times New Roman"/>
              </a:rPr>
              <a:t>&lt;piè di pagina&gt;</a:t>
            </a:r>
            <a:endParaRPr b="0" lang="it-IT" sz="1400" spc="-1" strike="noStrike">
              <a:latin typeface="Times New Roman"/>
            </a:endParaRPr>
          </a:p>
        </p:txBody>
      </p:sp>
      <p:sp>
        <p:nvSpPr>
          <p:cNvPr id="120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194B91DF-5D2B-41D0-BF0B-F4D789ADB179}" type="slidenum">
              <a:rPr b="0" lang="it-IT" sz="1400" spc="-1" strike="noStrike">
                <a:latin typeface="Times New Roman"/>
              </a:rPr>
              <a:t>&lt;numero&gt;</a:t>
            </a:fld>
            <a:endParaRPr b="0" lang="it-IT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PlaceHolder 1"/>
          <p:cNvSpPr>
            <a:spLocks noGrp="1"/>
          </p:cNvSpPr>
          <p:nvPr>
            <p:ph type="sldImg"/>
          </p:nvPr>
        </p:nvSpPr>
        <p:spPr>
          <a:xfrm>
            <a:off x="1107000" y="812520"/>
            <a:ext cx="5344200" cy="4007880"/>
          </a:xfrm>
          <a:prstGeom prst="rect">
            <a:avLst/>
          </a:prstGeom>
        </p:spPr>
      </p:sp>
      <p:sp>
        <p:nvSpPr>
          <p:cNvPr id="155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156" name="CustomShape 3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9C5A655A-633A-464D-9E54-4CCDCBABA167}" type="slidenum"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&lt;numero&gt;</a:t>
            </a:fld>
            <a:endParaRPr b="0" lang="it-IT" sz="14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PlaceHolder 1"/>
          <p:cNvSpPr>
            <a:spLocks noGrp="1"/>
          </p:cNvSpPr>
          <p:nvPr>
            <p:ph type="sldImg"/>
          </p:nvPr>
        </p:nvSpPr>
        <p:spPr>
          <a:xfrm>
            <a:off x="1107000" y="812520"/>
            <a:ext cx="5344200" cy="4007880"/>
          </a:xfrm>
          <a:prstGeom prst="rect">
            <a:avLst/>
          </a:prstGeom>
        </p:spPr>
      </p:sp>
      <p:sp>
        <p:nvSpPr>
          <p:cNvPr id="167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168" name="CustomShape 3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30BED0BE-760A-4AFD-8E5E-C663DC3C2BB6}" type="slidenum"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&lt;numero&gt;</a:t>
            </a:fld>
            <a:endParaRPr b="0" lang="it-IT" sz="14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PlaceHolder 1"/>
          <p:cNvSpPr>
            <a:spLocks noGrp="1"/>
          </p:cNvSpPr>
          <p:nvPr>
            <p:ph type="sldImg"/>
          </p:nvPr>
        </p:nvSpPr>
        <p:spPr>
          <a:xfrm>
            <a:off x="1107000" y="812520"/>
            <a:ext cx="5344200" cy="4007880"/>
          </a:xfrm>
          <a:prstGeom prst="rect">
            <a:avLst/>
          </a:prstGeom>
        </p:spPr>
      </p:sp>
      <p:sp>
        <p:nvSpPr>
          <p:cNvPr id="170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171" name="CustomShape 3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885FA60B-60F9-40BE-A4E8-760AE84B458C}" type="slidenum"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&lt;numero&gt;</a:t>
            </a:fld>
            <a:endParaRPr b="0" lang="it-IT" sz="14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PlaceHolder 1"/>
          <p:cNvSpPr>
            <a:spLocks noGrp="1"/>
          </p:cNvSpPr>
          <p:nvPr>
            <p:ph type="sldImg"/>
          </p:nvPr>
        </p:nvSpPr>
        <p:spPr>
          <a:xfrm>
            <a:off x="1107000" y="812520"/>
            <a:ext cx="5344200" cy="4007880"/>
          </a:xfrm>
          <a:prstGeom prst="rect">
            <a:avLst/>
          </a:prstGeom>
        </p:spPr>
      </p:sp>
      <p:sp>
        <p:nvSpPr>
          <p:cNvPr id="173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174" name="CustomShape 3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EB246FE4-A881-4DFD-86B2-5DCD3AC5CBB5}" type="slidenum"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&lt;numero&gt;</a:t>
            </a:fld>
            <a:endParaRPr b="0" lang="it-IT" sz="14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laceHolder 1"/>
          <p:cNvSpPr>
            <a:spLocks noGrp="1"/>
          </p:cNvSpPr>
          <p:nvPr>
            <p:ph type="sldImg"/>
          </p:nvPr>
        </p:nvSpPr>
        <p:spPr>
          <a:xfrm>
            <a:off x="1107000" y="812520"/>
            <a:ext cx="5344200" cy="4007880"/>
          </a:xfrm>
          <a:prstGeom prst="rect">
            <a:avLst/>
          </a:prstGeom>
        </p:spPr>
      </p:sp>
      <p:sp>
        <p:nvSpPr>
          <p:cNvPr id="15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159" name="CustomShape 3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E737D052-CBFB-4BF6-B28D-F37DD41EEF1A}" type="slidenum"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&lt;numero&gt;</a:t>
            </a:fld>
            <a:endParaRPr b="0" lang="it-IT" sz="14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PlaceHolder 1"/>
          <p:cNvSpPr>
            <a:spLocks noGrp="1"/>
          </p:cNvSpPr>
          <p:nvPr>
            <p:ph type="sldImg"/>
          </p:nvPr>
        </p:nvSpPr>
        <p:spPr>
          <a:xfrm>
            <a:off x="1107000" y="812520"/>
            <a:ext cx="5344200" cy="4007880"/>
          </a:xfrm>
          <a:prstGeom prst="rect">
            <a:avLst/>
          </a:prstGeom>
        </p:spPr>
      </p:sp>
      <p:sp>
        <p:nvSpPr>
          <p:cNvPr id="161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560" cy="4809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000" spc="-1" strike="noStrike">
              <a:latin typeface="Arial"/>
            </a:endParaRPr>
          </a:p>
        </p:txBody>
      </p:sp>
      <p:sp>
        <p:nvSpPr>
          <p:cNvPr id="162" name="CustomShape 3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D01264CC-40C1-401E-955C-3F32F9042978}" type="slidenum">
              <a:rPr b="0" lang="it-IT" sz="1400" spc="-1" strike="noStrike">
                <a:solidFill>
                  <a:srgbClr val="000000"/>
                </a:solidFill>
                <a:latin typeface="Times New Roman"/>
              </a:rPr>
              <a:t>&lt;numero&gt;</a:t>
            </a:fld>
            <a:endParaRPr b="0" lang="it-IT" sz="14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CustomShape 1"/>
          <p:cNvSpPr/>
          <p:nvPr/>
        </p:nvSpPr>
        <p:spPr>
          <a:xfrm>
            <a:off x="4278960" y="10157400"/>
            <a:ext cx="3279600" cy="533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fld id="{12866C75-388F-44BB-BCB4-3D42F5C3687C}" type="slidenum">
              <a:rPr b="0" lang="it-IT" sz="1400" spc="-1" strike="noStrike">
                <a:solidFill>
                  <a:srgbClr val="000000"/>
                </a:solidFill>
                <a:latin typeface="Times New Roman"/>
                <a:ea typeface="Times New Roman"/>
              </a:rPr>
              <a:t>&lt;numero&gt;</a:t>
            </a:fld>
            <a:endParaRPr b="0" lang="it-IT" sz="1400" spc="-1" strike="noStrike">
              <a:latin typeface="Arial"/>
            </a:endParaRPr>
          </a:p>
        </p:txBody>
      </p:sp>
      <p:sp>
        <p:nvSpPr>
          <p:cNvPr id="164" name="PlaceHolder 2"/>
          <p:cNvSpPr>
            <a:spLocks noGrp="1"/>
          </p:cNvSpPr>
          <p:nvPr>
            <p:ph type="sldImg"/>
          </p:nvPr>
        </p:nvSpPr>
        <p:spPr>
          <a:xfrm>
            <a:off x="1107000" y="812520"/>
            <a:ext cx="5344560" cy="4007880"/>
          </a:xfrm>
          <a:prstGeom prst="rect">
            <a:avLst/>
          </a:prstGeom>
        </p:spPr>
      </p:sp>
      <p:sp>
        <p:nvSpPr>
          <p:cNvPr id="165" name="PlaceHolder 3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6920" cy="48099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it-IT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4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4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3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57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4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6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8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69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5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76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3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it-IT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it-IT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4.xml"/><Relationship Id="rId12" Type="http://schemas.openxmlformats.org/officeDocument/2006/relationships/slideLayout" Target="../slideLayouts/slideLayout35.xml"/><Relationship Id="rId13" Type="http://schemas.openxmlformats.org/officeDocument/2006/relationships/slideLayout" Target="../slideLayouts/slideLayout36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144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1800" spc="-1" strike="noStrike">
                <a:latin typeface="Arial"/>
              </a:rPr>
              <a:t>Fai clic per modificare il formato del testo del titolo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56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560" cy="438372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 algn="ctr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Fai clic per modificare il formato del testo della struttura</a:t>
            </a:r>
            <a:endParaRPr b="0" lang="it-IT" sz="1800" spc="-1" strike="noStrike">
              <a:latin typeface="Arial"/>
            </a:endParaRPr>
          </a:p>
          <a:p>
            <a:pPr lvl="1" marL="864000" indent="-324000" algn="ctr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Secondo livello struttura</a:t>
            </a:r>
            <a:endParaRPr b="0" lang="it-IT" sz="1800" spc="-1" strike="noStrike">
              <a:latin typeface="Arial"/>
            </a:endParaRPr>
          </a:p>
          <a:p>
            <a:pPr lvl="2" marL="1296000" indent="-288000" algn="ctr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Terzo livello struttura</a:t>
            </a:r>
            <a:endParaRPr b="0" lang="it-IT" sz="1800" spc="-1" strike="noStrike">
              <a:latin typeface="Arial"/>
            </a:endParaRPr>
          </a:p>
          <a:p>
            <a:pPr lvl="3" marL="1728000" indent="-216000" algn="ctr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1800" spc="-1" strike="noStrike">
                <a:latin typeface="Arial"/>
              </a:rPr>
              <a:t>Quarto livello struttura</a:t>
            </a:r>
            <a:endParaRPr b="0" lang="it-IT" sz="1800" spc="-1" strike="noStrike">
              <a:latin typeface="Arial"/>
            </a:endParaRPr>
          </a:p>
          <a:p>
            <a:pPr lvl="4" marL="2160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Quinto livello struttura</a:t>
            </a:r>
            <a:endParaRPr b="0" lang="it-IT" sz="1800" spc="-1" strike="noStrike">
              <a:latin typeface="Arial"/>
            </a:endParaRPr>
          </a:p>
          <a:p>
            <a:pPr lvl="5" marL="2592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Sesto livello struttura</a:t>
            </a:r>
            <a:endParaRPr b="0" lang="it-IT" sz="1800" spc="-1" strike="noStrike">
              <a:latin typeface="Arial"/>
            </a:endParaRPr>
          </a:p>
          <a:p>
            <a:pPr lvl="6" marL="3024000" indent="-216000" algn="ctr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1800" spc="-1" strike="noStrike">
                <a:latin typeface="Arial"/>
              </a:rPr>
              <a:t>Settimo livello struttura</a:t>
            </a:r>
            <a:endParaRPr b="0" lang="it-IT" sz="18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it-IT" sz="4400" spc="-1" strike="noStrike">
                <a:latin typeface="Arial"/>
              </a:rPr>
              <a:t>Fai clic per modificare il formato del testo del titolo</a:t>
            </a:r>
            <a:endParaRPr b="0" lang="it-IT" sz="4400" spc="-1" strike="noStrike">
              <a:latin typeface="Arial"/>
            </a:endParaRPr>
          </a:p>
        </p:txBody>
      </p:sp>
      <p:sp>
        <p:nvSpPr>
          <p:cNvPr id="7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3200" spc="-1" strike="noStrike">
                <a:latin typeface="Arial"/>
              </a:rPr>
              <a:t>Fai clic per modificare il formato del testo della struttura</a:t>
            </a:r>
            <a:endParaRPr b="0" lang="it-IT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800" spc="-1" strike="noStrike">
                <a:latin typeface="Arial"/>
              </a:rPr>
              <a:t>Secondo livello struttura</a:t>
            </a:r>
            <a:endParaRPr b="0" lang="it-IT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400" spc="-1" strike="noStrike">
                <a:latin typeface="Arial"/>
              </a:rPr>
              <a:t>Terzo livello struttura</a:t>
            </a:r>
            <a:endParaRPr b="0" lang="it-IT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it-IT" sz="2000" spc="-1" strike="noStrike">
                <a:latin typeface="Arial"/>
              </a:rPr>
              <a:t>Quarto livello struttura</a:t>
            </a:r>
            <a:endParaRPr b="0" lang="it-IT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Quinto livello struttura</a:t>
            </a:r>
            <a:endParaRPr b="0" lang="it-IT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Sesto livello struttura</a:t>
            </a:r>
            <a:endParaRPr b="0" lang="it-IT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it-IT" sz="2000" spc="-1" strike="noStrike">
                <a:latin typeface="Arial"/>
              </a:rPr>
              <a:t>Settimo livello struttura</a:t>
            </a:r>
            <a:endParaRPr b="0" lang="it-IT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prezi.com/view/dSQSBuFPgA4kVomas8pK/" TargetMode="External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2.jpe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12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6.xml"/><Relationship Id="rId3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jpe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25.xml"/><Relationship Id="rId3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25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2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2;p27" descr=""/>
          <p:cNvPicPr/>
          <p:nvPr/>
        </p:nvPicPr>
        <p:blipFill>
          <a:blip r:embed="rId1"/>
          <a:stretch/>
        </p:blipFill>
        <p:spPr>
          <a:xfrm>
            <a:off x="0" y="0"/>
            <a:ext cx="10061640" cy="7558560"/>
          </a:xfrm>
          <a:prstGeom prst="rect">
            <a:avLst/>
          </a:prstGeom>
          <a:ln>
            <a:noFill/>
          </a:ln>
        </p:spPr>
      </p:pic>
      <p:sp>
        <p:nvSpPr>
          <p:cNvPr id="122" name="CustomShape 1"/>
          <p:cNvSpPr/>
          <p:nvPr/>
        </p:nvSpPr>
        <p:spPr>
          <a:xfrm>
            <a:off x="504720" y="1996200"/>
            <a:ext cx="9070200" cy="457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1" lang="it-IT" sz="4100" spc="-1" strike="noStrike">
                <a:solidFill>
                  <a:srgbClr val="9900ff"/>
                </a:solidFill>
                <a:latin typeface="Arial"/>
                <a:ea typeface="Arial"/>
              </a:rPr>
              <a:t>A</a:t>
            </a:r>
            <a:r>
              <a:rPr b="1" lang="it-IT" sz="3200" spc="-1" strike="noStrike">
                <a:solidFill>
                  <a:srgbClr val="9900ff"/>
                </a:solidFill>
                <a:latin typeface="Arial"/>
                <a:ea typeface="Arial"/>
              </a:rPr>
              <a:t>NSWER THESE QUESTIONS</a:t>
            </a:r>
            <a:r>
              <a:rPr b="1" lang="it-IT" sz="4100" spc="-1" strike="noStrike">
                <a:solidFill>
                  <a:srgbClr val="9900ff"/>
                </a:solidFill>
                <a:latin typeface="Arial"/>
                <a:ea typeface="Arial"/>
              </a:rPr>
              <a:t>:</a:t>
            </a:r>
            <a:br/>
            <a:br/>
            <a:r>
              <a:rPr b="0" lang="it-IT" sz="2400" spc="-1" strike="noStrike" u="sng">
                <a:solidFill>
                  <a:srgbClr val="000000"/>
                </a:solidFill>
                <a:uFillTx/>
                <a:latin typeface="Arial"/>
                <a:ea typeface="Arial"/>
              </a:rPr>
              <a:t>Which is the most difficult part of the creative process?</a:t>
            </a:r>
            <a:br/>
            <a:br/>
            <a:r>
              <a:rPr b="0" lang="it-IT" sz="2400" spc="-1" strike="noStrike" u="sng">
                <a:solidFill>
                  <a:srgbClr val="000000"/>
                </a:solidFill>
                <a:uFillTx/>
                <a:latin typeface="Arial"/>
                <a:ea typeface="Arial"/>
              </a:rPr>
              <a:t>The best part of the creative process is:</a:t>
            </a:r>
            <a:br/>
            <a:br/>
            <a:br/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Write a short thought and find an appropriate image</a:t>
            </a:r>
            <a:br/>
            <a:r>
              <a:rPr b="0" lang="it-IT" sz="2200" spc="-1" strike="noStrike">
                <a:solidFill>
                  <a:srgbClr val="000000"/>
                </a:solidFill>
                <a:latin typeface="Arial"/>
                <a:ea typeface="Arial"/>
              </a:rPr>
              <a:t>Each student has two slides</a:t>
            </a:r>
            <a:br/>
            <a:r>
              <a:rPr b="0" lang="it-IT" sz="2000" spc="-1" strike="noStrike">
                <a:solidFill>
                  <a:srgbClr val="000000"/>
                </a:solidFill>
                <a:latin typeface="Arial"/>
                <a:ea typeface="Arial"/>
              </a:rPr>
              <a:t>NB: you can change the layout</a:t>
            </a:r>
            <a:br/>
            <a:br/>
            <a:br/>
            <a:endParaRPr b="0" lang="it-IT" sz="2000" spc="-1" strike="noStrike">
              <a:latin typeface="Arial"/>
            </a:endParaRPr>
          </a:p>
        </p:txBody>
      </p:sp>
      <p:sp>
        <p:nvSpPr>
          <p:cNvPr id="123" name="CustomShape 2"/>
          <p:cNvSpPr/>
          <p:nvPr/>
        </p:nvSpPr>
        <p:spPr>
          <a:xfrm>
            <a:off x="1098360" y="614880"/>
            <a:ext cx="7750440" cy="792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spAutoFit/>
          </a:bodyPr>
          <a:p>
            <a:pPr algn="ctr">
              <a:lnSpc>
                <a:spcPct val="100000"/>
              </a:lnSpc>
            </a:pPr>
            <a:r>
              <a:rPr b="0" lang="it-IT" sz="2000" spc="-1" strike="noStrike">
                <a:solidFill>
                  <a:srgbClr val="000000"/>
                </a:solidFill>
                <a:latin typeface="Arial"/>
                <a:ea typeface="Arial"/>
              </a:rPr>
              <a:t>AFTER THIS PREZI OVERVIEW</a:t>
            </a:r>
            <a:r>
              <a:rPr b="0" lang="it-IT" sz="2000" spc="-1" strike="noStrike" u="sng">
                <a:solidFill>
                  <a:srgbClr val="0000ff"/>
                </a:solidFill>
                <a:uFillTx/>
                <a:latin typeface="Arial"/>
                <a:ea typeface="Arial"/>
                <a:hlinkClick r:id="rId2"/>
              </a:rPr>
              <a:t>https://prezi.com/view/dSQSBuFPgA4kVomas8pK/</a:t>
            </a:r>
            <a:endParaRPr b="0" lang="it-IT" sz="20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CustomShape 1"/>
          <p:cNvSpPr/>
          <p:nvPr/>
        </p:nvSpPr>
        <p:spPr>
          <a:xfrm>
            <a:off x="973440" y="505800"/>
            <a:ext cx="7917480" cy="14187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noAutofit/>
          </a:bodyPr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Student 2:</a:t>
            </a:r>
            <a:r>
              <a:rPr b="0" lang="it-IT" sz="14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Implementation, because I can see my work finished and I’m curious to compare it with the first ideas.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147" name="Google Shape;188;p36" descr=""/>
          <p:cNvPicPr/>
          <p:nvPr/>
        </p:nvPicPr>
        <p:blipFill>
          <a:blip r:embed="rId1"/>
          <a:stretch/>
        </p:blipFill>
        <p:spPr>
          <a:xfrm>
            <a:off x="1076400" y="1831320"/>
            <a:ext cx="7598520" cy="47487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CustomShape 1"/>
          <p:cNvSpPr/>
          <p:nvPr/>
        </p:nvSpPr>
        <p:spPr>
          <a:xfrm>
            <a:off x="1295640" y="746640"/>
            <a:ext cx="7705440" cy="1722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noAutofit/>
          </a:bodyPr>
          <a:p>
            <a:pPr algn="just"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Student 3: For me, the best part of the creative process is the insight, because it is the most productive.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149" name="Google Shape;195;p37" descr=""/>
          <p:cNvPicPr/>
          <p:nvPr/>
        </p:nvPicPr>
        <p:blipFill>
          <a:blip r:embed="rId1"/>
          <a:stretch/>
        </p:blipFill>
        <p:spPr>
          <a:xfrm>
            <a:off x="1533600" y="2048760"/>
            <a:ext cx="7324920" cy="4101480"/>
          </a:xfrm>
          <a:prstGeom prst="rect">
            <a:avLst/>
          </a:prstGeom>
          <a:ln>
            <a:noFill/>
          </a:ln>
        </p:spPr>
      </p:pic>
      <p:sp>
        <p:nvSpPr>
          <p:cNvPr id="150" name="CustomShape 2"/>
          <p:cNvSpPr/>
          <p:nvPr/>
        </p:nvSpPr>
        <p:spPr>
          <a:xfrm>
            <a:off x="3142800" y="6248520"/>
            <a:ext cx="4010400" cy="5788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noAutofit/>
          </a:bodyPr>
          <a:p>
            <a:pPr algn="ctr">
              <a:lnSpc>
                <a:spcPct val="100000"/>
              </a:lnSpc>
            </a:pPr>
            <a:r>
              <a:rPr b="0" lang="it-IT" sz="2200" spc="-1" strike="noStrike">
                <a:solidFill>
                  <a:srgbClr val="cc0000"/>
                </a:solidFill>
                <a:latin typeface="Arial"/>
                <a:ea typeface="Arial"/>
              </a:rPr>
              <a:t>Big Bang!</a:t>
            </a:r>
            <a:endParaRPr b="0" lang="it-IT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614520" y="614880"/>
            <a:ext cx="8385480" cy="16920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noAutofit/>
          </a:bodyPr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Student 4: Elaboration because I like to make up my idea and change the creative process while I’m doing it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152" name="Google Shape;203;p38" descr=""/>
          <p:cNvPicPr/>
          <p:nvPr/>
        </p:nvPicPr>
        <p:blipFill>
          <a:blip r:embed="rId1"/>
          <a:stretch/>
        </p:blipFill>
        <p:spPr>
          <a:xfrm>
            <a:off x="240480" y="1554120"/>
            <a:ext cx="9133560" cy="4894920"/>
          </a:xfrm>
          <a:prstGeom prst="rect">
            <a:avLst/>
          </a:prstGeom>
          <a:ln>
            <a:noFill/>
          </a:ln>
        </p:spPr>
      </p:pic>
      <p:sp>
        <p:nvSpPr>
          <p:cNvPr id="153" name="CustomShape 2"/>
          <p:cNvSpPr/>
          <p:nvPr/>
        </p:nvSpPr>
        <p:spPr>
          <a:xfrm>
            <a:off x="240480" y="6450120"/>
            <a:ext cx="9133200" cy="93960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91440" bIns="91440">
            <a:noAutofit/>
          </a:bodyPr>
          <a:p>
            <a:pPr algn="ctr">
              <a:lnSpc>
                <a:spcPct val="100000"/>
              </a:lnSpc>
            </a:pPr>
            <a:r>
              <a:rPr b="0" lang="it-IT" sz="1400" spc="-1" strike="noStrike">
                <a:solidFill>
                  <a:srgbClr val="000000"/>
                </a:solidFill>
                <a:latin typeface="Arial"/>
                <a:ea typeface="Arial"/>
              </a:rPr>
              <a:t>This represents that my idea changes while I'm doing it, e.g. from a grey sky to a sunny sky.</a:t>
            </a:r>
            <a:endParaRPr b="0" lang="it-IT" sz="1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4" name="Google Shape;130;p28" descr=""/>
          <p:cNvPicPr/>
          <p:nvPr/>
        </p:nvPicPr>
        <p:blipFill>
          <a:blip r:embed="rId1"/>
          <a:stretch/>
        </p:blipFill>
        <p:spPr>
          <a:xfrm>
            <a:off x="0" y="0"/>
            <a:ext cx="10061640" cy="7558560"/>
          </a:xfrm>
          <a:prstGeom prst="rect">
            <a:avLst/>
          </a:prstGeom>
          <a:ln>
            <a:noFill/>
          </a:ln>
        </p:spPr>
      </p:pic>
      <p:sp>
        <p:nvSpPr>
          <p:cNvPr id="125" name="CustomShape 1"/>
          <p:cNvSpPr/>
          <p:nvPr/>
        </p:nvSpPr>
        <p:spPr>
          <a:xfrm>
            <a:off x="50364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Arial"/>
              </a:rPr>
              <a:t>Which is the most difficult part of the creative process?</a:t>
            </a:r>
            <a:br/>
            <a:endParaRPr b="0" lang="it-IT" sz="2800" spc="-1" strike="noStrike">
              <a:latin typeface="Arial"/>
            </a:endParaRPr>
          </a:p>
        </p:txBody>
      </p:sp>
      <p:sp>
        <p:nvSpPr>
          <p:cNvPr id="126" name="CustomShape 2"/>
          <p:cNvSpPr/>
          <p:nvPr/>
        </p:nvSpPr>
        <p:spPr>
          <a:xfrm>
            <a:off x="503640" y="1768680"/>
            <a:ext cx="442548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27" name="CustomShape 3"/>
          <p:cNvSpPr/>
          <p:nvPr/>
        </p:nvSpPr>
        <p:spPr>
          <a:xfrm>
            <a:off x="5151960" y="1768680"/>
            <a:ext cx="442548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8" name="Google Shape;139;p29" descr=""/>
          <p:cNvPicPr/>
          <p:nvPr/>
        </p:nvPicPr>
        <p:blipFill>
          <a:blip r:embed="rId1"/>
          <a:stretch/>
        </p:blipFill>
        <p:spPr>
          <a:xfrm>
            <a:off x="0" y="0"/>
            <a:ext cx="10061640" cy="7558560"/>
          </a:xfrm>
          <a:prstGeom prst="rect">
            <a:avLst/>
          </a:prstGeom>
          <a:ln>
            <a:noFill/>
          </a:ln>
        </p:spPr>
      </p:pic>
      <p:sp>
        <p:nvSpPr>
          <p:cNvPr id="129" name="CustomShape 1"/>
          <p:cNvSpPr/>
          <p:nvPr/>
        </p:nvSpPr>
        <p:spPr>
          <a:xfrm>
            <a:off x="50364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The best part of the creative process is:</a:t>
            </a:r>
            <a:br/>
            <a:endParaRPr b="0" lang="it-IT" sz="3200" spc="-1" strike="noStrike">
              <a:latin typeface="Arial"/>
            </a:endParaRPr>
          </a:p>
        </p:txBody>
      </p:sp>
      <p:sp>
        <p:nvSpPr>
          <p:cNvPr id="130" name="CustomShape 2"/>
          <p:cNvSpPr/>
          <p:nvPr/>
        </p:nvSpPr>
        <p:spPr>
          <a:xfrm>
            <a:off x="503640" y="1768680"/>
            <a:ext cx="442548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131" name="CustomShape 3"/>
          <p:cNvSpPr/>
          <p:nvPr/>
        </p:nvSpPr>
        <p:spPr>
          <a:xfrm>
            <a:off x="5151960" y="1768680"/>
            <a:ext cx="442548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CustomShape 1"/>
          <p:cNvSpPr/>
          <p:nvPr/>
        </p:nvSpPr>
        <p:spPr>
          <a:xfrm>
            <a:off x="504000" y="627120"/>
            <a:ext cx="9070560" cy="935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2800" spc="-1" strike="noStrike" u="sng">
                <a:solidFill>
                  <a:srgbClr val="000000"/>
                </a:solidFill>
                <a:uFillTx/>
                <a:latin typeface="Arial"/>
                <a:ea typeface="Arial"/>
              </a:rPr>
              <a:t>SOME EXAMPLES</a:t>
            </a: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endParaRPr b="0" lang="it-IT" sz="2800" spc="-1" strike="noStrike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0" lang="it-IT" sz="2500" spc="-1" strike="noStrike">
                <a:solidFill>
                  <a:srgbClr val="000000"/>
                </a:solidFill>
                <a:latin typeface="Arial"/>
                <a:ea typeface="Arial"/>
              </a:rPr>
              <a:t>Which is the most difficult part of the creative process?</a:t>
            </a:r>
            <a:br/>
            <a:r>
              <a:rPr b="0" lang="it-IT" sz="2500" spc="-1" strike="noStrike">
                <a:solidFill>
                  <a:srgbClr val="000000"/>
                </a:solidFill>
                <a:latin typeface="Arial"/>
                <a:ea typeface="Arial"/>
              </a:rPr>
              <a:t>Student 1: putting the pieces together</a:t>
            </a:r>
            <a:endParaRPr b="0" lang="it-IT" sz="2500" spc="-1" strike="noStrike">
              <a:latin typeface="Arial"/>
            </a:endParaRPr>
          </a:p>
        </p:txBody>
      </p:sp>
      <p:pic>
        <p:nvPicPr>
          <p:cNvPr id="133" name="Google Shape;148;p30" descr=""/>
          <p:cNvPicPr/>
          <p:nvPr/>
        </p:nvPicPr>
        <p:blipFill>
          <a:blip r:embed="rId1"/>
          <a:stretch/>
        </p:blipFill>
        <p:spPr>
          <a:xfrm>
            <a:off x="1649160" y="2080080"/>
            <a:ext cx="6660000" cy="4988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504000" y="301320"/>
            <a:ext cx="9070560" cy="12610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Arial"/>
              </a:rPr>
              <a:t>Which is the most difficult part of the creative process?</a:t>
            </a:r>
            <a:br/>
            <a:r>
              <a:rPr b="0" lang="it-IT" sz="2500" spc="-1" strike="noStrike">
                <a:solidFill>
                  <a:srgbClr val="000000"/>
                </a:solidFill>
                <a:latin typeface="Arial"/>
                <a:ea typeface="Arial"/>
              </a:rPr>
              <a:t>Student 2:</a:t>
            </a: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Arial"/>
              </a:rPr>
              <a:t> finding the right path to follow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135" name="Google Shape;154;p31" descr=""/>
          <p:cNvPicPr/>
          <p:nvPr/>
        </p:nvPicPr>
        <p:blipFill>
          <a:blip r:embed="rId1"/>
          <a:stretch/>
        </p:blipFill>
        <p:spPr>
          <a:xfrm>
            <a:off x="1458000" y="1768680"/>
            <a:ext cx="7162200" cy="4988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CustomShape 1"/>
          <p:cNvSpPr/>
          <p:nvPr/>
        </p:nvSpPr>
        <p:spPr>
          <a:xfrm>
            <a:off x="360360" y="383400"/>
            <a:ext cx="9070560" cy="13586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Which is the most difficult part of the creative process?</a:t>
            </a:r>
            <a:br/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 </a:t>
            </a:r>
            <a:br/>
            <a:r>
              <a:rPr b="0" lang="it-IT" sz="2500" spc="-1" strike="noStrike">
                <a:solidFill>
                  <a:srgbClr val="000000"/>
                </a:solidFill>
                <a:latin typeface="Arial"/>
                <a:ea typeface="Arial"/>
              </a:rPr>
              <a:t>Student 3</a:t>
            </a:r>
            <a:r>
              <a:rPr b="0" lang="it-IT" sz="2400" spc="-1" strike="noStrike">
                <a:solidFill>
                  <a:srgbClr val="000000"/>
                </a:solidFill>
                <a:latin typeface="Arial"/>
                <a:ea typeface="Arial"/>
              </a:rPr>
              <a:t>: drawing my ideas. I have so many ideas rushing through my head, I can't keep up!</a:t>
            </a:r>
            <a:endParaRPr b="0" lang="it-IT" sz="2400" spc="-1" strike="noStrike">
              <a:latin typeface="Arial"/>
            </a:endParaRPr>
          </a:p>
        </p:txBody>
      </p:sp>
      <p:pic>
        <p:nvPicPr>
          <p:cNvPr id="137" name="Google Shape;160;p32" descr=""/>
          <p:cNvPicPr/>
          <p:nvPr/>
        </p:nvPicPr>
        <p:blipFill>
          <a:blip r:embed="rId1"/>
          <a:stretch/>
        </p:blipFill>
        <p:spPr>
          <a:xfrm>
            <a:off x="1231920" y="2123280"/>
            <a:ext cx="7448040" cy="498816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CustomShape 1"/>
          <p:cNvSpPr/>
          <p:nvPr/>
        </p:nvSpPr>
        <p:spPr>
          <a:xfrm>
            <a:off x="50364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Which is the most difficult part of the creative process?</a:t>
            </a:r>
            <a:endParaRPr b="0" lang="it-IT" sz="3200" spc="-1" strike="noStrike">
              <a:latin typeface="Arial"/>
            </a:endParaRPr>
          </a:p>
        </p:txBody>
      </p:sp>
      <p:pic>
        <p:nvPicPr>
          <p:cNvPr id="139" name="Google Shape;167;p33" descr=""/>
          <p:cNvPicPr/>
          <p:nvPr/>
        </p:nvPicPr>
        <p:blipFill>
          <a:blip r:embed="rId1"/>
          <a:srcRect l="0" t="0" r="0" b="4189"/>
          <a:stretch/>
        </p:blipFill>
        <p:spPr>
          <a:xfrm>
            <a:off x="2172600" y="1467720"/>
            <a:ext cx="5589720" cy="4824720"/>
          </a:xfrm>
          <a:prstGeom prst="rect">
            <a:avLst/>
          </a:prstGeom>
          <a:ln>
            <a:noFill/>
          </a:ln>
        </p:spPr>
      </p:pic>
      <p:sp>
        <p:nvSpPr>
          <p:cNvPr id="140" name="CustomShape 2"/>
          <p:cNvSpPr/>
          <p:nvPr/>
        </p:nvSpPr>
        <p:spPr>
          <a:xfrm>
            <a:off x="503640" y="6426720"/>
            <a:ext cx="9069840" cy="9676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 anchorCtr="1">
            <a:noAutofit/>
          </a:bodyPr>
          <a:p>
            <a:pPr algn="ctr"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Arial"/>
              </a:rPr>
              <a:t>Student 4: Finding an idea for me is like looking for a Needle in a Haystack!!!</a:t>
            </a:r>
            <a:endParaRPr b="0" lang="it-IT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CustomShape 1"/>
          <p:cNvSpPr/>
          <p:nvPr/>
        </p:nvSpPr>
        <p:spPr>
          <a:xfrm>
            <a:off x="50364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</a:pPr>
            <a:r>
              <a:rPr b="0" lang="it-IT" sz="3600" spc="-1" strike="noStrike">
                <a:solidFill>
                  <a:srgbClr val="000000"/>
                </a:solidFill>
                <a:latin typeface="Arial"/>
                <a:ea typeface="Arial"/>
              </a:rPr>
              <a:t>The best part of the creative process is:</a:t>
            </a:r>
            <a:endParaRPr b="0" lang="it-IT" sz="3600" spc="-1" strike="noStrike">
              <a:latin typeface="Arial"/>
            </a:endParaRPr>
          </a:p>
        </p:txBody>
      </p:sp>
      <p:sp>
        <p:nvSpPr>
          <p:cNvPr id="142" name="CustomShape 2"/>
          <p:cNvSpPr/>
          <p:nvPr/>
        </p:nvSpPr>
        <p:spPr>
          <a:xfrm>
            <a:off x="503640" y="1768680"/>
            <a:ext cx="4425480" cy="4383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432000" indent="-322920">
              <a:lnSpc>
                <a:spcPct val="100000"/>
              </a:lnSpc>
              <a:buClr>
                <a:srgbClr val="000000"/>
              </a:buClr>
              <a:buFont typeface="Noto Sans Symbols"/>
              <a:buChar char="●"/>
            </a:pPr>
            <a:r>
              <a:rPr b="0" lang="it-IT" sz="3200" spc="-1" strike="noStrike">
                <a:solidFill>
                  <a:srgbClr val="000000"/>
                </a:solidFill>
                <a:latin typeface="Arial"/>
                <a:ea typeface="Arial"/>
              </a:rPr>
              <a:t>Students 5: ...when the teacher talks to us about planing and we can express our ideas freely</a:t>
            </a:r>
            <a:endParaRPr b="0" lang="it-IT" sz="3200" spc="-1" strike="noStrike">
              <a:latin typeface="Arial"/>
            </a:endParaRPr>
          </a:p>
        </p:txBody>
      </p:sp>
      <p:pic>
        <p:nvPicPr>
          <p:cNvPr id="143" name="Google Shape;175;p34" descr=""/>
          <p:cNvPicPr/>
          <p:nvPr/>
        </p:nvPicPr>
        <p:blipFill>
          <a:blip r:embed="rId1"/>
          <a:stretch/>
        </p:blipFill>
        <p:spPr>
          <a:xfrm>
            <a:off x="5151600" y="1656000"/>
            <a:ext cx="4135320" cy="475092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CustomShape 1"/>
          <p:cNvSpPr/>
          <p:nvPr/>
        </p:nvSpPr>
        <p:spPr>
          <a:xfrm>
            <a:off x="503640" y="301320"/>
            <a:ext cx="9070200" cy="126072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18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3100" spc="-1" strike="noStrike">
                <a:solidFill>
                  <a:srgbClr val="000000"/>
                </a:solidFill>
                <a:latin typeface="Arial"/>
                <a:ea typeface="Arial"/>
              </a:rPr>
              <a:t>The best part of the creative process is…</a:t>
            </a:r>
            <a:endParaRPr b="0" lang="it-IT" sz="3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endParaRPr b="0" lang="it-IT" sz="31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it-IT" sz="2800" spc="-1" strike="noStrike">
                <a:solidFill>
                  <a:srgbClr val="000000"/>
                </a:solidFill>
                <a:latin typeface="Arial"/>
                <a:ea typeface="Arial"/>
              </a:rPr>
              <a:t>Student 1: For me the best part of the creative process is the elaboration because is reassuring.</a:t>
            </a:r>
            <a:endParaRPr b="0" lang="it-IT" sz="2800" spc="-1" strike="noStrike">
              <a:latin typeface="Arial"/>
            </a:endParaRPr>
          </a:p>
        </p:txBody>
      </p:sp>
      <p:pic>
        <p:nvPicPr>
          <p:cNvPr id="145" name="Google Shape;181;p35" descr=""/>
          <p:cNvPicPr/>
          <p:nvPr/>
        </p:nvPicPr>
        <p:blipFill>
          <a:blip r:embed="rId1"/>
          <a:stretch/>
        </p:blipFill>
        <p:spPr>
          <a:xfrm>
            <a:off x="3025080" y="2520000"/>
            <a:ext cx="6550560" cy="480708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</TotalTime>
  <Application>LibreOffice/6.4.2.2$Windows_X86_64 LibreOffice_project/4e471d8c02c9c90f512f7f9ead8875b57fcb1ec3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dc:description/>
  <dc:language>it-IT</dc:language>
  <cp:lastModifiedBy/>
  <dcterms:modified xsi:type="dcterms:W3CDTF">2021-04-12T09:19:46Z</dcterms:modified>
  <cp:revision>2</cp:revision>
  <dc:subject/>
  <dc:title/>
</cp:coreProperties>
</file>