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11"/>
  </p:notesMasterIdLst>
  <p:handoutMasterIdLst>
    <p:handoutMasterId r:id="rId12"/>
  </p:handoutMasterIdLst>
  <p:sldIdLst>
    <p:sldId id="321" r:id="rId2"/>
    <p:sldId id="267" r:id="rId3"/>
    <p:sldId id="308" r:id="rId4"/>
    <p:sldId id="268" r:id="rId5"/>
    <p:sldId id="295" r:id="rId6"/>
    <p:sldId id="296" r:id="rId7"/>
    <p:sldId id="297" r:id="rId8"/>
    <p:sldId id="300" r:id="rId9"/>
    <p:sldId id="301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3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81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9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4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egnaposto intestazione 2"/>
          <p:cNvSpPr txBox="1">
            <a:spLocks noGrp="1"/>
          </p:cNvSpPr>
          <p:nvPr>
            <p:ph type="hdr" sz="quarter"/>
          </p:nvPr>
        </p:nvSpPr>
        <p:spPr>
          <a:xfrm>
            <a:off x="-356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quarter" idx="1"/>
          </p:nvPr>
        </p:nvSpPr>
        <p:spPr>
          <a:xfrm>
            <a:off x="388439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2"/>
          </p:nvPr>
        </p:nvSpPr>
        <p:spPr>
          <a:xfrm>
            <a:off x="-356" y="868536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3"/>
          </p:nvPr>
        </p:nvSpPr>
        <p:spPr>
          <a:xfrm>
            <a:off x="3884398" y="868536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3CDE35-0C61-439D-9732-24B91422F294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62855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797"/>
            <a:ext cx="356" cy="35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043" cy="4114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10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it-IT" sz="1200" b="0" i="0" u="none" strike="noStrike" kern="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57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87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87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17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13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415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99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38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97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EB7081-A448-4D42-A9E4-7DD7DD8FBC67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673244-7573-4929-A003-4250FB93A589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F2F9DE-336A-4473-87AE-E14C67D897BE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>
          <a:xfrm>
            <a:off x="6604987" y="6629336"/>
            <a:ext cx="3859792" cy="228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Fundamentals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   2017-18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C64251-5F05-4FD7-BF6B-6DEBAFB41ECB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07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9EC197-5696-4E51-9913-36E74D500C1F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440CAC-5B86-4CD1-8083-DCF13B3B765D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DE0D8E-E249-4449-8B9E-F3495E1D5A55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1155D3-470B-4F5C-81A2-EF1EF707408A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6EB91C-A973-4700-BCBD-73C0C9455406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Fundamentals of Physics   2017-18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C64251-5F05-4FD7-BF6B-6DEBAFB41ECB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C2EC11-724E-4478-8318-48997D38AA4C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655750-1C62-4D43-B637-02623F910654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A0329F45-5B10-4485-9F1F-61D434ACB042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6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ACA_2415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iddlersgreen.net/model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914400" y="494666"/>
            <a:ext cx="8686800" cy="2058988"/>
          </a:xfrm>
        </p:spPr>
        <p:txBody>
          <a:bodyPr>
            <a:normAutofit/>
          </a:bodyPr>
          <a:lstStyle/>
          <a:p>
            <a:pPr lvl="0" algn="l"/>
            <a:r>
              <a:rPr lang="it-IT" sz="4000" dirty="0">
                <a:solidFill>
                  <a:schemeClr val="bg1"/>
                </a:solidFill>
              </a:rPr>
              <a:t>U3_L3_ALL1</a:t>
            </a:r>
            <a:br>
              <a:rPr lang="it-IT" sz="4000" dirty="0">
                <a:solidFill>
                  <a:schemeClr val="bg1"/>
                </a:solidFill>
              </a:rPr>
            </a:br>
            <a:br>
              <a:rPr lang="it-IT" sz="2400" dirty="0">
                <a:solidFill>
                  <a:schemeClr val="bg1"/>
                </a:solidFill>
              </a:rPr>
            </a:br>
            <a:br>
              <a:rPr lang="it-IT" sz="2400" dirty="0">
                <a:solidFill>
                  <a:schemeClr val="bg1"/>
                </a:solidFill>
              </a:rPr>
            </a:b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CasellaDiTesto 5"/>
          <p:cNvSpPr txBox="1"/>
          <p:nvPr/>
        </p:nvSpPr>
        <p:spPr>
          <a:xfrm>
            <a:off x="587026" y="5644444"/>
            <a:ext cx="78796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 err="1">
                <a:solidFill>
                  <a:schemeClr val="bg1"/>
                </a:solidFill>
                <a:uFillTx/>
                <a:latin typeface="Century Gothic"/>
              </a:rPr>
              <a:t>Class</a:t>
            </a:r>
            <a:r>
              <a:rPr lang="it-IT" sz="1800" b="1" i="0" u="none" strike="noStrike" kern="1200" cap="none" spc="0" baseline="0" dirty="0">
                <a:solidFill>
                  <a:schemeClr val="bg1"/>
                </a:solidFill>
                <a:uFillTx/>
                <a:latin typeface="Century Gothic"/>
              </a:rPr>
              <a:t>: 5 </a:t>
            </a:r>
            <a:r>
              <a:rPr lang="it-IT" sz="1800" b="1" i="0" u="none" strike="noStrike" kern="1200" cap="none" spc="0" baseline="0" dirty="0" err="1">
                <a:solidFill>
                  <a:schemeClr val="bg1"/>
                </a:solidFill>
                <a:uFillTx/>
                <a:latin typeface="Century Gothic"/>
              </a:rPr>
              <a:t>CM</a:t>
            </a:r>
            <a:r>
              <a:rPr lang="it-IT" sz="1800" b="1" i="0" u="none" strike="noStrike" kern="1200" cap="none" spc="0" baseline="0" dirty="0">
                <a:solidFill>
                  <a:schemeClr val="bg1"/>
                </a:solidFill>
                <a:uFillTx/>
                <a:latin typeface="Century Gothic"/>
              </a:rPr>
              <a:t>/TL				            Prof. Massimo </a:t>
            </a:r>
            <a:r>
              <a:rPr lang="it-IT" sz="1800" b="1" i="0" u="none" strike="noStrike" kern="1200" cap="none" spc="0" baseline="0" dirty="0" err="1">
                <a:solidFill>
                  <a:schemeClr val="bg1"/>
                </a:solidFill>
                <a:uFillTx/>
                <a:latin typeface="Century Gothic"/>
              </a:rPr>
              <a:t>Eccher</a:t>
            </a:r>
            <a:endParaRPr lang="it-IT" sz="1800" b="1" i="0" u="none" strike="noStrike" kern="1200" cap="none" spc="0" baseline="0" dirty="0">
              <a:solidFill>
                <a:schemeClr val="bg1"/>
              </a:solidFill>
              <a:uFillTx/>
              <a:latin typeface="Century Gothic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chemeClr val="bg1"/>
                </a:solidFill>
                <a:uFillTx/>
                <a:latin typeface="Century Gothic"/>
              </a:rPr>
              <a:t>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 err="1">
                <a:solidFill>
                  <a:schemeClr val="bg1"/>
                </a:solidFill>
                <a:uFillTx/>
                <a:latin typeface="Century Gothic"/>
              </a:rPr>
              <a:t>School</a:t>
            </a:r>
            <a:r>
              <a:rPr lang="it-IT" sz="1800" b="1" i="0" u="none" strike="noStrike" kern="1200" cap="none" spc="0" baseline="0" dirty="0">
                <a:solidFill>
                  <a:schemeClr val="bg1"/>
                </a:solidFill>
                <a:uFillTx/>
                <a:latin typeface="Century Gothic"/>
              </a:rPr>
              <a:t> </a:t>
            </a:r>
            <a:r>
              <a:rPr lang="it-IT" sz="1800" b="1" i="0" u="none" strike="noStrike" kern="1200" cap="none" spc="0" baseline="0" dirty="0" err="1">
                <a:solidFill>
                  <a:schemeClr val="bg1"/>
                </a:solidFill>
                <a:uFillTx/>
                <a:latin typeface="Century Gothic"/>
              </a:rPr>
              <a:t>year</a:t>
            </a:r>
            <a:r>
              <a:rPr lang="it-IT" sz="1800" b="1" i="0" u="none" strike="noStrike" kern="1200" cap="none" spc="0" baseline="0" dirty="0">
                <a:solidFill>
                  <a:schemeClr val="bg1"/>
                </a:solidFill>
                <a:uFillTx/>
                <a:latin typeface="Century Gothic"/>
              </a:rPr>
              <a:t>: 2017-18 </a:t>
            </a:r>
            <a:r>
              <a:rPr lang="it-IT" sz="1800" b="0" i="0" u="none" strike="noStrike" kern="1200" cap="none" spc="0" baseline="0" dirty="0">
                <a:solidFill>
                  <a:schemeClr val="bg1"/>
                </a:solidFill>
                <a:uFillTx/>
                <a:latin typeface="Century Gothic"/>
              </a:rPr>
              <a:t>	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18994" y="2346800"/>
            <a:ext cx="5336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>
                <a:solidFill>
                  <a:srgbClr val="FFFF00"/>
                </a:solidFill>
                <a:latin typeface="Century Gothic"/>
              </a:rPr>
              <a:t>NACA </a:t>
            </a:r>
            <a:r>
              <a:rPr lang="it-IT" sz="6000" dirty="0" err="1">
                <a:solidFill>
                  <a:srgbClr val="FFFF00"/>
                </a:solidFill>
                <a:latin typeface="Century Gothic"/>
              </a:rPr>
              <a:t>profiles</a:t>
            </a:r>
            <a:endParaRPr lang="it-IT" sz="6000" dirty="0">
              <a:solidFill>
                <a:srgbClr val="FFFF00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CA AIRFOIL NAMING CONV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81000" y="160338"/>
            <a:ext cx="8763000" cy="457200"/>
          </a:xfrm>
        </p:spPr>
        <p:txBody>
          <a:bodyPr>
            <a:normAutofit fontScale="90000"/>
          </a:bodyPr>
          <a:lstStyle/>
          <a:p>
            <a:pPr lvl="0"/>
            <a:r>
              <a:rPr lang="it-IT" sz="2700" dirty="0"/>
              <a:t>NACA (National </a:t>
            </a:r>
            <a:r>
              <a:rPr lang="it-IT" sz="2700" dirty="0" err="1"/>
              <a:t>Advisory</a:t>
            </a:r>
            <a:r>
              <a:rPr lang="it-IT" sz="2700" dirty="0"/>
              <a:t> </a:t>
            </a:r>
            <a:r>
              <a:rPr lang="it-IT" sz="2700" dirty="0" err="1"/>
              <a:t>Committee</a:t>
            </a:r>
            <a:r>
              <a:rPr lang="it-IT" sz="2700" dirty="0"/>
              <a:t> for </a:t>
            </a:r>
            <a:r>
              <a:rPr lang="it-IT" sz="2700" dirty="0" err="1"/>
              <a:t>Aeronautics</a:t>
            </a:r>
            <a:r>
              <a:rPr lang="it-IT" sz="1400" dirty="0"/>
              <a:t>)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81000" y="4204870"/>
            <a:ext cx="8915400" cy="3298825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it-IT" sz="2400" dirty="0"/>
              <a:t>NACA, precursor to NASA, </a:t>
            </a:r>
            <a:r>
              <a:rPr lang="en-US" sz="2400" dirty="0"/>
              <a:t>was a U.S. agency founded in 1915 to institutionalize aeronautical research.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2400" dirty="0"/>
              <a:t>The NACA airfoils are airfoil shapes described using a series of digits. </a:t>
            </a:r>
            <a:r>
              <a:rPr lang="it-IT" sz="2400" dirty="0" err="1"/>
              <a:t>Before</a:t>
            </a:r>
            <a:r>
              <a:rPr lang="it-IT" sz="2400" dirty="0"/>
              <a:t> NACA </a:t>
            </a:r>
            <a:r>
              <a:rPr lang="it-IT" sz="2400" dirty="0" err="1"/>
              <a:t>series</a:t>
            </a:r>
            <a:r>
              <a:rPr lang="it-IT" sz="2400" dirty="0"/>
              <a:t>, </a:t>
            </a:r>
            <a:r>
              <a:rPr lang="it-IT" sz="2400" dirty="0" err="1"/>
              <a:t>airfoil</a:t>
            </a:r>
            <a:r>
              <a:rPr lang="it-IT" sz="2400" dirty="0"/>
              <a:t> design </a:t>
            </a:r>
            <a:r>
              <a:rPr lang="it-IT" sz="2400" dirty="0" err="1"/>
              <a:t>was</a:t>
            </a:r>
            <a:r>
              <a:rPr lang="it-IT" sz="2400" dirty="0"/>
              <a:t> </a:t>
            </a:r>
            <a:r>
              <a:rPr lang="it-IT" sz="2400" dirty="0" err="1"/>
              <a:t>rather</a:t>
            </a:r>
            <a:r>
              <a:rPr lang="it-IT" sz="2400" dirty="0"/>
              <a:t> </a:t>
            </a:r>
            <a:r>
              <a:rPr lang="it-IT" sz="2400" dirty="0" err="1"/>
              <a:t>arbitrary</a:t>
            </a:r>
            <a:r>
              <a:rPr lang="it-IT" sz="2400" dirty="0"/>
              <a:t>.</a:t>
            </a:r>
            <a:endParaRPr lang="en-US" sz="2400" dirty="0"/>
          </a:p>
          <a:p>
            <a:pPr lvl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2400" dirty="0"/>
              <a:t> The parameters in the code can be entered into equations to precisely generate the cross-section of the airfoil.</a:t>
            </a:r>
            <a:endParaRPr lang="it-IT" sz="2400" dirty="0"/>
          </a:p>
        </p:txBody>
      </p:sp>
      <p:sp>
        <p:nvSpPr>
          <p:cNvPr id="5" name="AutoShape 4" descr="Image result for national advisory committee for aeronau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10" y="787912"/>
            <a:ext cx="3117697" cy="314108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610640" y="3034947"/>
            <a:ext cx="24496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https://en.wikipedia.org/wiki/National_Advisory_Committee_for_Aeronautics#/media/File:NACA_seal.jpg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>
            <a:normAutofit fontScale="90000"/>
          </a:bodyPr>
          <a:lstStyle/>
          <a:p>
            <a:pPr lvl="0"/>
            <a:r>
              <a:rPr lang="it-IT" sz="2800" dirty="0"/>
              <a:t>NACA AIRFOIL NAMING CONVENTION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104900"/>
            <a:ext cx="8915400" cy="2809875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Clr>
                <a:schemeClr val="bg1">
                  <a:lumMod val="95000"/>
                </a:schemeClr>
              </a:buClr>
              <a:buSzPct val="100000"/>
              <a:buFont typeface="Times New Roman" pitchFamily="18"/>
              <a:buChar char="•"/>
            </a:pPr>
            <a:r>
              <a:rPr lang="it-IT" sz="1800" dirty="0" err="1"/>
              <a:t>Early</a:t>
            </a:r>
            <a:r>
              <a:rPr lang="it-IT" sz="1800" dirty="0"/>
              <a:t> NACA </a:t>
            </a:r>
            <a:r>
              <a:rPr lang="it-IT" sz="1800" dirty="0" err="1"/>
              <a:t>series</a:t>
            </a:r>
            <a:r>
              <a:rPr lang="it-IT" sz="1800" dirty="0"/>
              <a:t>, 4- 5- </a:t>
            </a:r>
            <a:r>
              <a:rPr lang="it-IT" sz="1800" dirty="0" err="1"/>
              <a:t>digit</a:t>
            </a:r>
            <a:r>
              <a:rPr lang="it-IT" sz="1800" dirty="0"/>
              <a:t> </a:t>
            </a:r>
            <a:r>
              <a:rPr lang="it-IT" sz="1800" dirty="0" err="1"/>
              <a:t>series</a:t>
            </a:r>
            <a:r>
              <a:rPr lang="it-IT" sz="1800" dirty="0"/>
              <a:t> </a:t>
            </a:r>
            <a:r>
              <a:rPr lang="it-IT" sz="1800" dirty="0" err="1"/>
              <a:t>were</a:t>
            </a:r>
            <a:r>
              <a:rPr lang="it-IT" sz="1800" dirty="0"/>
              <a:t> </a:t>
            </a:r>
            <a:r>
              <a:rPr lang="it-IT" sz="1800" dirty="0" err="1"/>
              <a:t>generated</a:t>
            </a:r>
            <a:r>
              <a:rPr lang="it-IT" sz="1800" dirty="0"/>
              <a:t> with </a:t>
            </a:r>
            <a:r>
              <a:rPr lang="it-IT" sz="1800" dirty="0" err="1"/>
              <a:t>analytical</a:t>
            </a:r>
            <a:r>
              <a:rPr lang="it-IT" sz="1800" dirty="0"/>
              <a:t> </a:t>
            </a:r>
            <a:r>
              <a:rPr lang="it-IT" sz="1800" dirty="0" err="1"/>
              <a:t>equations</a:t>
            </a:r>
            <a:r>
              <a:rPr lang="it-IT" sz="1800" dirty="0"/>
              <a:t>.</a:t>
            </a:r>
          </a:p>
          <a:p>
            <a:pPr>
              <a:lnSpc>
                <a:spcPct val="80000"/>
              </a:lnSpc>
              <a:buClr>
                <a:schemeClr val="bg1">
                  <a:lumMod val="95000"/>
                </a:schemeClr>
              </a:buClr>
              <a:buSzPct val="100000"/>
              <a:buFont typeface="Times New Roman" pitchFamily="18"/>
              <a:buChar char="•"/>
            </a:pPr>
            <a:r>
              <a:rPr lang="it-IT" sz="1800" dirty="0" err="1"/>
              <a:t>Later</a:t>
            </a:r>
            <a:r>
              <a:rPr lang="it-IT" sz="1800" dirty="0"/>
              <a:t> families, </a:t>
            </a:r>
            <a:r>
              <a:rPr lang="it-IT" sz="1800" dirty="0" err="1"/>
              <a:t>including</a:t>
            </a:r>
            <a:r>
              <a:rPr lang="it-IT" sz="1800" dirty="0"/>
              <a:t> 6-digit </a:t>
            </a:r>
            <a:r>
              <a:rPr lang="it-IT" sz="1800" dirty="0" err="1"/>
              <a:t>series</a:t>
            </a:r>
            <a:r>
              <a:rPr lang="it-IT" sz="1800" dirty="0"/>
              <a:t>, are more </a:t>
            </a:r>
            <a:r>
              <a:rPr lang="it-IT" sz="1800" dirty="0" err="1"/>
              <a:t>complicated</a:t>
            </a:r>
            <a:r>
              <a:rPr lang="it-IT" sz="1800" dirty="0"/>
              <a:t> </a:t>
            </a:r>
            <a:r>
              <a:rPr lang="it-IT" sz="1800" dirty="0" err="1"/>
              <a:t>shapes</a:t>
            </a:r>
            <a:r>
              <a:rPr lang="it-IT" sz="1800" dirty="0"/>
              <a:t>.</a:t>
            </a:r>
          </a:p>
          <a:p>
            <a:pPr lvl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endParaRPr lang="it-IT" sz="1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b="31791"/>
          <a:stretch/>
        </p:blipFill>
        <p:spPr bwMode="auto">
          <a:xfrm>
            <a:off x="4473910" y="2533728"/>
            <a:ext cx="4966301" cy="347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369348" y="2879020"/>
            <a:ext cx="1680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CC00"/>
                </a:solidFill>
              </a:rPr>
              <a:t>camber </a:t>
            </a:r>
            <a:r>
              <a:rPr lang="it-IT" sz="1600" dirty="0" err="1">
                <a:solidFill>
                  <a:srgbClr val="00CC00"/>
                </a:solidFill>
              </a:rPr>
              <a:t>mean</a:t>
            </a:r>
            <a:r>
              <a:rPr lang="it-IT" sz="1600" dirty="0">
                <a:solidFill>
                  <a:srgbClr val="00CC00"/>
                </a:solidFill>
              </a:rPr>
              <a:t> line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823813" y="3510921"/>
            <a:ext cx="664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rgbClr val="0000FF"/>
                </a:solidFill>
              </a:rPr>
              <a:t>chord</a:t>
            </a:r>
            <a:endParaRPr lang="it-IT" sz="1600" dirty="0">
              <a:solidFill>
                <a:srgbClr val="00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27759" y="5313625"/>
            <a:ext cx="1836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rgbClr val="0000FF"/>
                </a:solidFill>
              </a:rPr>
              <a:t>Leading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  <a:r>
              <a:rPr lang="it-IT" sz="1600" dirty="0" err="1">
                <a:solidFill>
                  <a:srgbClr val="0000FF"/>
                </a:solidFill>
              </a:rPr>
              <a:t>edge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  <a:r>
              <a:rPr lang="it-IT" sz="1600" dirty="0" err="1">
                <a:solidFill>
                  <a:srgbClr val="0000FF"/>
                </a:solidFill>
              </a:rPr>
              <a:t>radius</a:t>
            </a:r>
            <a:endParaRPr lang="it-IT" sz="1600" dirty="0">
              <a:solidFill>
                <a:srgbClr val="0000FF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197843" y="2739665"/>
            <a:ext cx="4078224" cy="31455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9" marR="0" lvl="0" indent="-342909" algn="l" defTabSz="457209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it-IT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  <a:lvl2pPr marL="742959" marR="0" lvl="1" indent="-285759" algn="l" defTabSz="457209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2pPr>
            <a:lvl3pPr marL="1143018" marR="0" lvl="2" indent="-228600" algn="l" defTabSz="457209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it-IT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3pPr>
            <a:lvl4pPr marL="1600227" marR="0" lvl="3" indent="-228600" algn="l" defTabSz="457209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it-IT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4pPr>
            <a:lvl5pPr marL="2057436" marR="0" lvl="4" indent="-228600" algn="l" defTabSz="457209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it-IT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1" dirty="0">
                <a:solidFill>
                  <a:schemeClr val="tx1"/>
                </a:solidFill>
              </a:rPr>
              <a:t>      Example: 4-digit series</a:t>
            </a:r>
          </a:p>
          <a:p>
            <a:pPr>
              <a:buClr>
                <a:srgbClr val="FF0000"/>
              </a:buClr>
              <a:buSzPct val="100000"/>
              <a:buFont typeface="Times New Roman" pitchFamily="18"/>
              <a:buChar char="•"/>
            </a:pPr>
            <a:r>
              <a:rPr lang="en-US" sz="1700" b="1" dirty="0">
                <a:solidFill>
                  <a:srgbClr val="FF0000"/>
                </a:solidFill>
              </a:rPr>
              <a:t>First digit</a:t>
            </a:r>
            <a:r>
              <a:rPr lang="en-US" sz="1700" dirty="0"/>
              <a:t> specifies maximum </a:t>
            </a:r>
            <a:r>
              <a:rPr lang="en-US" sz="1700" dirty="0">
                <a:solidFill>
                  <a:schemeClr val="tx1"/>
                </a:solidFill>
              </a:rPr>
              <a:t>camber in percentage of chord</a:t>
            </a:r>
          </a:p>
          <a:p>
            <a:pPr>
              <a:buClr>
                <a:srgbClr val="00CC99"/>
              </a:buClr>
              <a:buSzPct val="100000"/>
              <a:buFont typeface="Times New Roman" pitchFamily="18"/>
              <a:buChar char="•"/>
            </a:pPr>
            <a:r>
              <a:rPr lang="en-US" sz="1700" b="1" dirty="0">
                <a:solidFill>
                  <a:srgbClr val="00CC99"/>
                </a:solidFill>
              </a:rPr>
              <a:t>Second digit</a:t>
            </a:r>
            <a:r>
              <a:rPr lang="en-US" sz="1700" dirty="0"/>
              <a:t> </a:t>
            </a:r>
            <a:r>
              <a:rPr lang="en-US" sz="1700" dirty="0">
                <a:solidFill>
                  <a:schemeClr val="tx1"/>
                </a:solidFill>
              </a:rPr>
              <a:t>indicates position of maximum camber in tenths of chord</a:t>
            </a:r>
          </a:p>
          <a:p>
            <a:pPr>
              <a:buClr>
                <a:srgbClr val="3333CC"/>
              </a:buClr>
              <a:buSzPct val="100000"/>
              <a:buFont typeface="Times New Roman" pitchFamily="18"/>
              <a:buChar char="•"/>
            </a:pPr>
            <a:r>
              <a:rPr lang="en-US" sz="1700" b="1" dirty="0">
                <a:solidFill>
                  <a:srgbClr val="3333CC"/>
                </a:solidFill>
              </a:rPr>
              <a:t>Last two digits</a:t>
            </a:r>
            <a:r>
              <a:rPr lang="en-US" sz="1700" dirty="0"/>
              <a:t> provide maximum </a:t>
            </a:r>
            <a:r>
              <a:rPr lang="en-US" sz="1700" dirty="0">
                <a:solidFill>
                  <a:schemeClr val="tx1"/>
                </a:solidFill>
              </a:rPr>
              <a:t>thickness of airfoil in percentage of chord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623208" y="6083166"/>
            <a:ext cx="1424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By the </a:t>
            </a:r>
            <a:r>
              <a:rPr lang="it-IT" sz="1050" dirty="0" err="1"/>
              <a:t>author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74581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NACA FOUR-DIGIT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>
            <a:normAutofit fontScale="90000"/>
          </a:bodyPr>
          <a:lstStyle/>
          <a:p>
            <a:pPr lvl="0"/>
            <a:r>
              <a:rPr lang="it-IT" sz="2800" dirty="0"/>
              <a:t>EXAMPLE: NACA FOUR-DIGIT SERIES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822325"/>
            <a:ext cx="8991600" cy="2033588"/>
          </a:xfrm>
        </p:spPr>
        <p:txBody>
          <a:bodyPr/>
          <a:lstStyle/>
          <a:p>
            <a:pPr lvl="0">
              <a:buClr>
                <a:srgbClr val="FF0000"/>
              </a:buClr>
              <a:buSzPct val="100000"/>
              <a:buFont typeface="Times New Roman" pitchFamily="18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First </a:t>
            </a:r>
            <a:r>
              <a:rPr lang="it-IT" sz="1600" b="1" dirty="0" err="1">
                <a:solidFill>
                  <a:srgbClr val="FF0000"/>
                </a:solidFill>
              </a:rPr>
              <a:t>digit</a:t>
            </a:r>
            <a:r>
              <a:rPr lang="it-IT" sz="1600" dirty="0"/>
              <a:t> </a:t>
            </a:r>
            <a:r>
              <a:rPr lang="it-IT" sz="1600" dirty="0" err="1"/>
              <a:t>specifies</a:t>
            </a:r>
            <a:r>
              <a:rPr lang="it-IT" sz="1600" dirty="0"/>
              <a:t> maximum camber in </a:t>
            </a:r>
            <a:r>
              <a:rPr lang="it-IT" sz="1600" dirty="0" err="1"/>
              <a:t>percentage</a:t>
            </a:r>
            <a:r>
              <a:rPr lang="it-IT" sz="1600" dirty="0"/>
              <a:t> of </a:t>
            </a:r>
            <a:r>
              <a:rPr lang="it-IT" sz="1600" dirty="0" err="1"/>
              <a:t>chord</a:t>
            </a:r>
            <a:endParaRPr lang="it-IT" sz="1600" dirty="0"/>
          </a:p>
          <a:p>
            <a:pPr lvl="0">
              <a:buClr>
                <a:srgbClr val="00CC99"/>
              </a:buClr>
              <a:buSzPct val="100000"/>
              <a:buFont typeface="Times New Roman" pitchFamily="18"/>
              <a:buChar char="•"/>
            </a:pPr>
            <a:r>
              <a:rPr lang="it-IT" sz="1600" b="1" dirty="0">
                <a:solidFill>
                  <a:srgbClr val="00CC99"/>
                </a:solidFill>
              </a:rPr>
              <a:t>Second </a:t>
            </a:r>
            <a:r>
              <a:rPr lang="it-IT" sz="1600" b="1" dirty="0" err="1">
                <a:solidFill>
                  <a:srgbClr val="00CC99"/>
                </a:solidFill>
              </a:rPr>
              <a:t>digit</a:t>
            </a:r>
            <a:r>
              <a:rPr lang="it-IT" sz="1600" dirty="0"/>
              <a:t> </a:t>
            </a:r>
            <a:r>
              <a:rPr lang="it-IT" sz="1600" dirty="0" err="1"/>
              <a:t>indicates</a:t>
            </a:r>
            <a:r>
              <a:rPr lang="it-IT" sz="1600" dirty="0"/>
              <a:t> position of maximum camber in </a:t>
            </a:r>
            <a:r>
              <a:rPr lang="it-IT" sz="1600" dirty="0" err="1"/>
              <a:t>tenths</a:t>
            </a:r>
            <a:r>
              <a:rPr lang="it-IT" sz="1600" dirty="0"/>
              <a:t> of </a:t>
            </a:r>
            <a:r>
              <a:rPr lang="it-IT" sz="1600" dirty="0" err="1"/>
              <a:t>chord</a:t>
            </a:r>
            <a:endParaRPr lang="it-IT" sz="1600" dirty="0"/>
          </a:p>
          <a:p>
            <a:pPr lvl="0">
              <a:buClr>
                <a:srgbClr val="3333CC"/>
              </a:buClr>
              <a:buSzPct val="100000"/>
              <a:buFont typeface="Times New Roman" pitchFamily="18"/>
              <a:buChar char="•"/>
            </a:pPr>
            <a:r>
              <a:rPr lang="it-IT" sz="1600" b="1" dirty="0">
                <a:solidFill>
                  <a:srgbClr val="3333CC"/>
                </a:solidFill>
              </a:rPr>
              <a:t>Last </a:t>
            </a:r>
            <a:r>
              <a:rPr lang="it-IT" sz="1600" b="1" dirty="0" err="1">
                <a:solidFill>
                  <a:srgbClr val="3333CC"/>
                </a:solidFill>
              </a:rPr>
              <a:t>two</a:t>
            </a:r>
            <a:r>
              <a:rPr lang="it-IT" sz="1600" b="1" dirty="0">
                <a:solidFill>
                  <a:srgbClr val="3333CC"/>
                </a:solidFill>
              </a:rPr>
              <a:t> </a:t>
            </a:r>
            <a:r>
              <a:rPr lang="it-IT" sz="1600" b="1" dirty="0" err="1">
                <a:solidFill>
                  <a:srgbClr val="3333CC"/>
                </a:solidFill>
              </a:rPr>
              <a:t>digits</a:t>
            </a:r>
            <a:r>
              <a:rPr lang="it-IT" sz="1600" dirty="0"/>
              <a:t> </a:t>
            </a:r>
            <a:r>
              <a:rPr lang="it-IT" sz="1600" dirty="0" err="1"/>
              <a:t>provide</a:t>
            </a:r>
            <a:r>
              <a:rPr lang="it-IT" sz="1600" dirty="0"/>
              <a:t> maximum </a:t>
            </a:r>
            <a:r>
              <a:rPr lang="it-IT" sz="1600" dirty="0" err="1"/>
              <a:t>thickness</a:t>
            </a:r>
            <a:r>
              <a:rPr lang="it-IT" sz="1600" dirty="0"/>
              <a:t> of </a:t>
            </a:r>
            <a:r>
              <a:rPr lang="it-IT" sz="1600" dirty="0" err="1"/>
              <a:t>airfoil</a:t>
            </a:r>
            <a:r>
              <a:rPr lang="it-IT" sz="1600" dirty="0"/>
              <a:t> in </a:t>
            </a:r>
            <a:r>
              <a:rPr lang="it-IT" sz="1600" dirty="0" err="1"/>
              <a:t>percentage</a:t>
            </a:r>
            <a:r>
              <a:rPr lang="it-IT" sz="1600" dirty="0"/>
              <a:t> of </a:t>
            </a:r>
            <a:r>
              <a:rPr lang="it-IT" sz="1600" dirty="0" err="1"/>
              <a:t>chord</a:t>
            </a:r>
            <a:endParaRPr lang="it-IT" sz="1600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058917" y="5078910"/>
            <a:ext cx="7704083" cy="1149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17" lvl="0" indent="-342717" defTabSz="457209">
              <a:spcBef>
                <a:spcPts val="800"/>
              </a:spcBef>
              <a:buClr>
                <a:srgbClr val="8AD0D6"/>
              </a:buClr>
              <a:buSzPct val="80000"/>
              <a:buFont typeface="Wingdings 3"/>
              <a:buChar char=""/>
              <a:tabLst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</a:pPr>
            <a:r>
              <a:rPr lang="it-IT" sz="1600" dirty="0" err="1">
                <a:latin typeface="Century Gothic"/>
              </a:rPr>
              <a:t>Example</a:t>
            </a:r>
            <a:r>
              <a:rPr lang="it-IT" sz="1600" dirty="0">
                <a:latin typeface="Century Gothic"/>
              </a:rPr>
              <a:t>: </a:t>
            </a:r>
            <a:r>
              <a:rPr lang="it-IT" sz="2400" b="1" dirty="0">
                <a:latin typeface="Century Gothic"/>
              </a:rPr>
              <a:t>NACA </a:t>
            </a:r>
            <a:r>
              <a:rPr lang="it-IT" sz="2400" b="1" u="sng" dirty="0">
                <a:solidFill>
                  <a:srgbClr val="FF0000"/>
                </a:solidFill>
                <a:latin typeface="Century Gothic"/>
              </a:rPr>
              <a:t>2</a:t>
            </a:r>
            <a:r>
              <a:rPr lang="it-IT" sz="2400" b="1" u="sng" dirty="0">
                <a:solidFill>
                  <a:srgbClr val="00CC99"/>
                </a:solidFill>
                <a:latin typeface="Century Gothic"/>
              </a:rPr>
              <a:t>4</a:t>
            </a:r>
            <a:r>
              <a:rPr lang="it-IT" sz="2400" b="1" u="sng" dirty="0">
                <a:solidFill>
                  <a:srgbClr val="3333CC"/>
                </a:solidFill>
                <a:latin typeface="Century Gothic"/>
              </a:rPr>
              <a:t>15</a:t>
            </a:r>
          </a:p>
          <a:p>
            <a:pPr marL="342909" lvl="0" indent="-342909" defTabSz="457209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it-IT" sz="1400" dirty="0" err="1">
                <a:latin typeface="Century Gothic"/>
              </a:rPr>
              <a:t>Airfoil</a:t>
            </a:r>
            <a:r>
              <a:rPr lang="it-IT" sz="1400" dirty="0">
                <a:latin typeface="Century Gothic"/>
              </a:rPr>
              <a:t> </a:t>
            </a:r>
            <a:r>
              <a:rPr lang="it-IT" sz="1400" dirty="0" err="1">
                <a:latin typeface="Century Gothic"/>
              </a:rPr>
              <a:t>has</a:t>
            </a:r>
            <a:r>
              <a:rPr lang="it-IT" sz="1400" dirty="0">
                <a:latin typeface="Century Gothic"/>
              </a:rPr>
              <a:t> maximum </a:t>
            </a:r>
            <a:r>
              <a:rPr lang="it-IT" sz="1400" dirty="0" err="1">
                <a:latin typeface="Century Gothic"/>
              </a:rPr>
              <a:t>thickness</a:t>
            </a:r>
            <a:r>
              <a:rPr lang="it-IT" sz="1400" dirty="0">
                <a:latin typeface="Century Gothic"/>
              </a:rPr>
              <a:t> </a:t>
            </a:r>
            <a:r>
              <a:rPr lang="it-IT" sz="1400" dirty="0">
                <a:solidFill>
                  <a:srgbClr val="FFFFFF"/>
                </a:solidFill>
                <a:latin typeface="Century Gothic"/>
              </a:rPr>
              <a:t>of </a:t>
            </a:r>
            <a:r>
              <a:rPr lang="it-IT" sz="1400" b="1" dirty="0">
                <a:solidFill>
                  <a:srgbClr val="3333CC"/>
                </a:solidFill>
                <a:latin typeface="Century Gothic"/>
              </a:rPr>
              <a:t>15%</a:t>
            </a:r>
            <a:r>
              <a:rPr lang="it-IT" sz="1400" dirty="0">
                <a:solidFill>
                  <a:srgbClr val="FFFFFF"/>
                </a:solidFill>
                <a:latin typeface="Century Gothic"/>
              </a:rPr>
              <a:t>	</a:t>
            </a:r>
            <a:r>
              <a:rPr lang="it-IT" sz="1400" dirty="0">
                <a:latin typeface="Century Gothic"/>
              </a:rPr>
              <a:t>of </a:t>
            </a:r>
            <a:r>
              <a:rPr lang="it-IT" sz="1400" dirty="0" err="1">
                <a:latin typeface="Century Gothic"/>
              </a:rPr>
              <a:t>chord</a:t>
            </a:r>
            <a:r>
              <a:rPr lang="it-IT" sz="1400" dirty="0">
                <a:latin typeface="Century Gothic"/>
              </a:rPr>
              <a:t> (0.15c)</a:t>
            </a:r>
          </a:p>
          <a:p>
            <a:pPr marL="342909" lvl="0" indent="-342909" defTabSz="457209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it-IT" sz="1400" dirty="0">
                <a:latin typeface="Century Gothic"/>
              </a:rPr>
              <a:t>Camber of </a:t>
            </a:r>
            <a:r>
              <a:rPr lang="it-IT" sz="1400" b="1" dirty="0">
                <a:solidFill>
                  <a:srgbClr val="FF0000"/>
                </a:solidFill>
                <a:latin typeface="Century Gothic"/>
              </a:rPr>
              <a:t>2%</a:t>
            </a:r>
            <a:r>
              <a:rPr lang="it-IT" sz="14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it-IT" sz="1400" dirty="0">
                <a:latin typeface="Century Gothic"/>
              </a:rPr>
              <a:t>(0.02c) </a:t>
            </a:r>
            <a:r>
              <a:rPr lang="it-IT" sz="1400" dirty="0" err="1">
                <a:latin typeface="Century Gothic"/>
              </a:rPr>
              <a:t>located</a:t>
            </a:r>
            <a:r>
              <a:rPr lang="it-IT" sz="1400" dirty="0">
                <a:latin typeface="Century Gothic"/>
              </a:rPr>
              <a:t> </a:t>
            </a:r>
            <a:r>
              <a:rPr lang="it-IT" sz="1400" b="1" dirty="0">
                <a:solidFill>
                  <a:srgbClr val="00CC99"/>
                </a:solidFill>
                <a:latin typeface="Century Gothic"/>
              </a:rPr>
              <a:t>40% </a:t>
            </a:r>
            <a:r>
              <a:rPr lang="it-IT" sz="1400" dirty="0">
                <a:latin typeface="Century Gothic"/>
              </a:rPr>
              <a:t>back from </a:t>
            </a:r>
            <a:r>
              <a:rPr lang="it-IT" sz="1400" dirty="0" err="1">
                <a:latin typeface="Century Gothic"/>
              </a:rPr>
              <a:t>airfoil</a:t>
            </a:r>
            <a:r>
              <a:rPr lang="it-IT" sz="1400" dirty="0">
                <a:latin typeface="Century Gothic"/>
              </a:rPr>
              <a:t> </a:t>
            </a:r>
            <a:r>
              <a:rPr lang="it-IT" sz="1400" dirty="0" err="1">
                <a:latin typeface="Century Gothic"/>
              </a:rPr>
              <a:t>leading</a:t>
            </a:r>
            <a:r>
              <a:rPr lang="it-IT" sz="1400" dirty="0">
                <a:latin typeface="Century Gothic"/>
              </a:rPr>
              <a:t> </a:t>
            </a:r>
            <a:r>
              <a:rPr lang="it-IT" sz="1400" dirty="0" err="1">
                <a:latin typeface="Century Gothic"/>
              </a:rPr>
              <a:t>edge</a:t>
            </a:r>
            <a:r>
              <a:rPr lang="it-IT" sz="1400" dirty="0">
                <a:latin typeface="Century Gothic"/>
              </a:rPr>
              <a:t> (0.4c)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572000" y="397592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dirty="0" err="1"/>
              <a:t>Adapted</a:t>
            </a:r>
            <a:r>
              <a:rPr lang="it-IT" sz="1100" dirty="0"/>
              <a:t> from</a:t>
            </a:r>
          </a:p>
          <a:p>
            <a:r>
              <a:rPr lang="it-IT" sz="1100" dirty="0">
                <a:hlinkClick r:id="rId3"/>
              </a:rPr>
              <a:t>https://commons.wikimedia.org/wiki/File:NACA_2415.svg</a:t>
            </a:r>
            <a:r>
              <a:rPr lang="it-IT" sz="1100" dirty="0"/>
              <a:t>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1440" t="3825" r="2298" b="22295"/>
          <a:stretch/>
        </p:blipFill>
        <p:spPr>
          <a:xfrm>
            <a:off x="2250039" y="2465798"/>
            <a:ext cx="4602823" cy="15411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IRFOIL THICKNESS: WWI AIRPLA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>
            <a:normAutofit fontScale="90000"/>
          </a:bodyPr>
          <a:lstStyle/>
          <a:p>
            <a:pPr lvl="0"/>
            <a:r>
              <a:rPr lang="it-IT" sz="2800" dirty="0"/>
              <a:t>AIRFOIL THICKNESS: World War I AIRPLANES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265639" y="3144981"/>
            <a:ext cx="4287884" cy="22812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alphaModFix/>
            <a:lum bright="8000"/>
          </a:blip>
          <a:srcRect l="8298" t="28812" r="42336" b="64968"/>
          <a:stretch>
            <a:fillRect/>
          </a:stretch>
        </p:blipFill>
        <p:spPr>
          <a:xfrm>
            <a:off x="279358" y="1306439"/>
            <a:ext cx="3490923" cy="5605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igura a mano libera 6"/>
          <p:cNvSpPr/>
          <p:nvPr/>
        </p:nvSpPr>
        <p:spPr>
          <a:xfrm>
            <a:off x="726838" y="847795"/>
            <a:ext cx="2597755" cy="3988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uFillTx/>
                <a:latin typeface="Times New Roman" pitchFamily="18"/>
                <a:ea typeface="Microsoft YaHei" pitchFamily="2"/>
                <a:cs typeface="Lucida Sans" pitchFamily="2"/>
              </a:rPr>
              <a:t>English </a:t>
            </a:r>
            <a:r>
              <a:rPr lang="en-US" sz="2000" b="0" i="0" u="none" strike="noStrike" kern="1200" cap="none" spc="0" baseline="0" dirty="0" err="1">
                <a:uFillTx/>
                <a:latin typeface="Times New Roman" pitchFamily="18"/>
                <a:ea typeface="Microsoft YaHei" pitchFamily="2"/>
                <a:cs typeface="Lucida Sans" pitchFamily="2"/>
              </a:rPr>
              <a:t>Sopwith</a:t>
            </a:r>
            <a:r>
              <a:rPr lang="en-US" sz="2000" b="0" i="0" u="none" strike="noStrike" kern="1200" cap="none" spc="0" baseline="0" dirty="0">
                <a:uFillTx/>
                <a:latin typeface="Times New Roman" pitchFamily="18"/>
                <a:ea typeface="Microsoft YaHei" pitchFamily="2"/>
                <a:cs typeface="Lucida Sans" pitchFamily="2"/>
              </a:rPr>
              <a:t> Camel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726838" y="3031495"/>
            <a:ext cx="2334243" cy="3988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uFillTx/>
                <a:latin typeface="Times New Roman" pitchFamily="18"/>
                <a:ea typeface="Microsoft YaHei" pitchFamily="2"/>
                <a:cs typeface="Lucida Sans" pitchFamily="2"/>
              </a:rPr>
              <a:t>German </a:t>
            </a:r>
            <a:r>
              <a:rPr lang="it-IT" sz="2000" b="0" i="0" u="none" strike="noStrike" kern="1200" cap="none" spc="0" baseline="0" dirty="0" err="1">
                <a:uFillTx/>
                <a:latin typeface="Times New Roman" pitchFamily="18"/>
                <a:ea typeface="Microsoft YaHei" pitchFamily="2"/>
                <a:cs typeface="Lucida Sans" pitchFamily="2"/>
              </a:rPr>
              <a:t>Fokker</a:t>
            </a:r>
            <a:r>
              <a:rPr lang="it-IT" sz="2000" b="0" i="0" u="none" strike="noStrike" kern="1200" cap="none" spc="0" baseline="0" dirty="0">
                <a:uFillTx/>
                <a:latin typeface="Times New Roman" pitchFamily="18"/>
                <a:ea typeface="Microsoft YaHei" pitchFamily="2"/>
                <a:cs typeface="Lucida Sans" pitchFamily="2"/>
              </a:rPr>
              <a:t> Dr-1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206053" y="4614032"/>
            <a:ext cx="2903665" cy="10178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 err="1">
                <a:uFillTx/>
                <a:latin typeface="Times New Roman" pitchFamily="18"/>
                <a:ea typeface="Microsoft YaHei" pitchFamily="2"/>
                <a:cs typeface="Lucida Sans" pitchFamily="2"/>
              </a:rPr>
              <a:t>Higher</a:t>
            </a:r>
            <a:r>
              <a:rPr lang="it-IT" sz="2000" b="0" i="0" u="none" strike="noStrike" kern="1200" cap="none" spc="0" baseline="0" dirty="0">
                <a:uFillTx/>
                <a:latin typeface="Times New Roman" pitchFamily="18"/>
                <a:ea typeface="Microsoft YaHei" pitchFamily="2"/>
                <a:cs typeface="Lucida Sans" pitchFamily="2"/>
              </a:rPr>
              <a:t> maximum C</a:t>
            </a:r>
            <a:r>
              <a:rPr lang="it-IT" sz="2000" b="0" i="0" u="none" strike="noStrike" kern="1200" cap="none" spc="0" baseline="-25000" dirty="0">
                <a:uFillTx/>
                <a:latin typeface="Times New Roman" pitchFamily="18"/>
                <a:ea typeface="Microsoft YaHei" pitchFamily="2"/>
                <a:cs typeface="Lucida Sans" pitchFamily="2"/>
              </a:rPr>
              <a:t>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 err="1">
                <a:uFillTx/>
                <a:latin typeface="Times New Roman" pitchFamily="18"/>
                <a:ea typeface="Microsoft YaHei" pitchFamily="2"/>
                <a:cs typeface="Lucida Sans" pitchFamily="2"/>
              </a:rPr>
              <a:t>Higher</a:t>
            </a:r>
            <a:r>
              <a:rPr lang="it-IT" sz="2000" b="0" i="0" u="none" strike="noStrike" kern="1200" cap="none" spc="0" baseline="0" dirty="0">
                <a:uFillTx/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it-IT" sz="2000" b="0" i="0" u="none" strike="noStrike" kern="1200" cap="none" spc="0" baseline="0" dirty="0" err="1">
                <a:uFillTx/>
                <a:latin typeface="Times New Roman" pitchFamily="18"/>
                <a:ea typeface="Microsoft YaHei" pitchFamily="2"/>
                <a:cs typeface="Lucida Sans" pitchFamily="2"/>
              </a:rPr>
              <a:t>rates</a:t>
            </a:r>
            <a:r>
              <a:rPr lang="it-IT" sz="2000" b="0" i="0" u="none" strike="noStrike" kern="1200" cap="none" spc="0" baseline="0" dirty="0">
                <a:uFillTx/>
                <a:latin typeface="Times New Roman" pitchFamily="18"/>
                <a:ea typeface="Microsoft YaHei" pitchFamily="2"/>
                <a:cs typeface="Lucida Sans" pitchFamily="2"/>
              </a:rPr>
              <a:t> of </a:t>
            </a:r>
            <a:r>
              <a:rPr lang="it-IT" sz="2000" b="0" i="0" u="none" strike="noStrike" kern="1200" cap="none" spc="0" baseline="0" dirty="0" err="1">
                <a:uFillTx/>
                <a:latin typeface="Times New Roman" pitchFamily="18"/>
                <a:ea typeface="Microsoft YaHei" pitchFamily="2"/>
                <a:cs typeface="Lucida Sans" pitchFamily="2"/>
              </a:rPr>
              <a:t>climb</a:t>
            </a:r>
            <a:endParaRPr lang="it-IT" sz="2000" b="0" i="0" u="none" strike="noStrike" kern="1200" cap="none" spc="0" baseline="0" dirty="0">
              <a:uFillTx/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 err="1">
                <a:uFillTx/>
                <a:latin typeface="Times New Roman" pitchFamily="18"/>
                <a:ea typeface="Microsoft YaHei" pitchFamily="2"/>
                <a:cs typeface="Lucida Sans" pitchFamily="2"/>
              </a:rPr>
              <a:t>Improved</a:t>
            </a:r>
            <a:r>
              <a:rPr lang="it-IT" sz="2000" b="0" i="0" u="none" strike="noStrike" kern="1200" cap="none" spc="0" baseline="0" dirty="0">
                <a:uFillTx/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it-IT" sz="2000" b="0" i="0" u="none" strike="noStrike" kern="1200" cap="none" spc="0" baseline="0" dirty="0" err="1">
                <a:uFillTx/>
                <a:latin typeface="Times New Roman" pitchFamily="18"/>
                <a:ea typeface="Microsoft YaHei" pitchFamily="2"/>
                <a:cs typeface="Lucida Sans" pitchFamily="2"/>
              </a:rPr>
              <a:t>maneuverability</a:t>
            </a:r>
            <a:endParaRPr lang="it-IT" sz="2000" b="0" i="0" u="none" strike="noStrike" kern="1200" cap="none" spc="0" baseline="0" dirty="0"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Figura a mano libera 9"/>
          <p:cNvSpPr/>
          <p:nvPr/>
        </p:nvSpPr>
        <p:spPr>
          <a:xfrm>
            <a:off x="152996" y="2021310"/>
            <a:ext cx="3674710" cy="7100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uFillTx/>
                <a:latin typeface="Times New Roman" pitchFamily="18"/>
                <a:ea typeface="Microsoft YaHei" pitchFamily="2"/>
                <a:cs typeface="Lucida Sans" pitchFamily="2"/>
              </a:rPr>
              <a:t>Lower maximum C</a:t>
            </a:r>
            <a:r>
              <a:rPr lang="it-IT" sz="2000" b="0" i="0" u="none" strike="noStrike" kern="1200" cap="none" spc="0" baseline="-25000" dirty="0">
                <a:uFillTx/>
                <a:latin typeface="Times New Roman" pitchFamily="18"/>
                <a:ea typeface="Microsoft YaHei" pitchFamily="2"/>
                <a:cs typeface="Lucida Sans" pitchFamily="2"/>
              </a:rPr>
              <a:t>L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dirty="0" err="1">
                <a:latin typeface="Times New Roman" pitchFamily="18"/>
                <a:ea typeface="Microsoft YaHei" pitchFamily="2"/>
                <a:cs typeface="Lucida Sans" pitchFamily="2"/>
              </a:rPr>
              <a:t>Thin</a:t>
            </a:r>
            <a:r>
              <a:rPr lang="it-IT" sz="2000" dirty="0"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it-IT" sz="2000" dirty="0" err="1">
                <a:latin typeface="Times New Roman" pitchFamily="18"/>
                <a:ea typeface="Microsoft YaHei" pitchFamily="2"/>
                <a:cs typeface="Lucida Sans" pitchFamily="2"/>
              </a:rPr>
              <a:t>wing</a:t>
            </a:r>
            <a:r>
              <a:rPr lang="it-IT" sz="2000" dirty="0">
                <a:latin typeface="Times New Roman" pitchFamily="18"/>
                <a:ea typeface="Microsoft YaHei" pitchFamily="2"/>
                <a:cs typeface="Lucida Sans" pitchFamily="2"/>
              </a:rPr>
              <a:t>, </a:t>
            </a:r>
            <a:r>
              <a:rPr lang="it-IT" sz="2000" dirty="0" err="1">
                <a:latin typeface="Times New Roman" pitchFamily="18"/>
                <a:ea typeface="Microsoft YaHei" pitchFamily="2"/>
                <a:cs typeface="Lucida Sans" pitchFamily="2"/>
              </a:rPr>
              <a:t>bracing</a:t>
            </a:r>
            <a:r>
              <a:rPr lang="it-IT" sz="2000" dirty="0"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it-IT" sz="2000" b="0" i="0" u="none" strike="noStrike" kern="1200" cap="none" spc="0" baseline="0" dirty="0" err="1">
                <a:uFillTx/>
                <a:latin typeface="Times New Roman" pitchFamily="18"/>
                <a:ea typeface="Microsoft YaHei" pitchFamily="2"/>
                <a:cs typeface="Lucida Sans" pitchFamily="2"/>
              </a:rPr>
              <a:t>wires</a:t>
            </a:r>
            <a:r>
              <a:rPr lang="it-IT" sz="2000" b="0" i="0" u="none" strike="noStrike" kern="1200" cap="none" spc="0" baseline="0" dirty="0">
                <a:uFillTx/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it-IT" sz="2000" b="0" i="0" u="none" strike="noStrike" kern="1200" cap="none" spc="0" baseline="0" dirty="0" err="1">
                <a:uFillTx/>
                <a:latin typeface="Times New Roman" pitchFamily="18"/>
                <a:ea typeface="Microsoft YaHei" pitchFamily="2"/>
                <a:cs typeface="Lucida Sans" pitchFamily="2"/>
              </a:rPr>
              <a:t>required</a:t>
            </a:r>
            <a:endParaRPr lang="it-IT" sz="2000" b="0" i="0" u="none" strike="noStrike" kern="1200" cap="none" spc="0" baseline="0" dirty="0"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79418" y="6040582"/>
            <a:ext cx="673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FF0000"/>
                </a:solidFill>
              </a:rPr>
              <a:t>What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about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their</a:t>
            </a:r>
            <a:r>
              <a:rPr lang="it-IT" sz="3200" dirty="0">
                <a:solidFill>
                  <a:srgbClr val="FF0000"/>
                </a:solidFill>
              </a:rPr>
              <a:t> NACA </a:t>
            </a:r>
            <a:r>
              <a:rPr lang="it-IT" sz="3200" dirty="0" err="1">
                <a:solidFill>
                  <a:srgbClr val="FF0000"/>
                </a:solidFill>
              </a:rPr>
              <a:t>codes</a:t>
            </a:r>
            <a:r>
              <a:rPr lang="it-IT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6" name="Picture 2" descr="Sopwith Camel, British biplane of WW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784518"/>
            <a:ext cx="4172023" cy="198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537251" y="2467497"/>
            <a:ext cx="29682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/>
              <a:t>http://acepilots.com/wwi/sop_camel.html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714629" y="5161544"/>
            <a:ext cx="28388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/>
              <a:t>http://www.fiddlersgreen.net/models/aircraft/Fokker-Dr1.html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7" y="3682888"/>
            <a:ext cx="3781049" cy="931144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358042" y="1800802"/>
            <a:ext cx="28882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/>
              <a:t>https://riseofflight.com/forum/topic/26617-fokker-dvii</a:t>
            </a:r>
            <a:r>
              <a:rPr lang="it-IT" sz="600" dirty="0"/>
              <a:t>/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417000" y="4402338"/>
            <a:ext cx="28882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/>
              <a:t>https://riseofflight.com/forum/topic/26617-fokker-dvii/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F-104 LOCKHEED STARFIG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>
            <a:normAutofit fontScale="90000"/>
          </a:bodyPr>
          <a:lstStyle/>
          <a:p>
            <a:pPr lvl="0"/>
            <a:r>
              <a:rPr lang="it-IT" sz="2800" dirty="0"/>
              <a:t>EXAMPLE: F-104 LOCKHEED STARFIGHTER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684028" y="4338084"/>
            <a:ext cx="8991600" cy="254000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1600" dirty="0"/>
              <a:t>1958 – used in Vietnam</a:t>
            </a:r>
          </a:p>
          <a:p>
            <a:pPr lvl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1600" dirty="0"/>
              <a:t>First airplane designed for sustained flight at Mach 2</a:t>
            </a:r>
          </a:p>
          <a:p>
            <a:pPr lvl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1600" dirty="0"/>
              <a:t>Very sharp leading edge on wings (razor sharp leading edges, thickness 3.4 %)</a:t>
            </a:r>
          </a:p>
          <a:p>
            <a:pPr lvl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1600" dirty="0"/>
              <a:t>Designed to minimize wave drag at supersonic speeds</a:t>
            </a:r>
          </a:p>
          <a:p>
            <a:pPr lvl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1600" dirty="0"/>
              <a:t>Very poor low-speed aerodynamic performance</a:t>
            </a:r>
          </a:p>
          <a:p>
            <a:pPr lvl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1600" dirty="0"/>
              <a:t>Such wings tend to stall at low angles of attack, </a:t>
            </a:r>
            <a:r>
              <a:rPr lang="en-US" sz="1600" dirty="0" err="1"/>
              <a:t>C</a:t>
            </a:r>
            <a:r>
              <a:rPr lang="en-US" sz="1600" baseline="-25000" dirty="0" err="1"/>
              <a:t>Lmax</a:t>
            </a:r>
            <a:r>
              <a:rPr lang="en-US" sz="1600" dirty="0"/>
              <a:t> is only about 1.15</a:t>
            </a:r>
          </a:p>
          <a:p>
            <a:pPr lvl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1600" dirty="0" err="1"/>
              <a:t>V</a:t>
            </a:r>
            <a:r>
              <a:rPr lang="en-US" sz="1600" baseline="-25000" dirty="0" err="1"/>
              <a:t>stall</a:t>
            </a:r>
            <a:r>
              <a:rPr lang="en-US" sz="1600" baseline="-25000" dirty="0"/>
              <a:t> </a:t>
            </a:r>
            <a:r>
              <a:rPr lang="en-US" sz="1600" dirty="0"/>
              <a:t>(full) ~ 198 MPH, </a:t>
            </a:r>
            <a:r>
              <a:rPr lang="en-US" sz="1600" dirty="0" err="1"/>
              <a:t>V</a:t>
            </a:r>
            <a:r>
              <a:rPr lang="en-US" sz="1600" baseline="-25000" dirty="0" err="1"/>
              <a:t>stall</a:t>
            </a:r>
            <a:r>
              <a:rPr lang="en-US" sz="1600" baseline="-25000" dirty="0"/>
              <a:t> </a:t>
            </a:r>
            <a:r>
              <a:rPr lang="en-US" sz="1600" dirty="0"/>
              <a:t>(empty) ~ 152 MPH (</a:t>
            </a:r>
            <a:r>
              <a:rPr lang="en-US" sz="1600" dirty="0" err="1"/>
              <a:t>V</a:t>
            </a:r>
            <a:r>
              <a:rPr lang="en-US" sz="1600" baseline="-25000" dirty="0" err="1"/>
              <a:t>stall</a:t>
            </a:r>
            <a:r>
              <a:rPr lang="en-US" sz="1600" dirty="0"/>
              <a:t> proportional to W</a:t>
            </a:r>
            <a:r>
              <a:rPr lang="en-US" sz="1600" baseline="30000" dirty="0"/>
              <a:t>1/2</a:t>
            </a:r>
            <a:r>
              <a:rPr lang="en-US" sz="1600" dirty="0"/>
              <a:t>)</a:t>
            </a:r>
          </a:p>
        </p:txBody>
      </p:sp>
      <p:pic>
        <p:nvPicPr>
          <p:cNvPr id="2050" name="Picture 2" descr="Risultati immagini per F-104 LOCKHEED STARFIGH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3" y="785627"/>
            <a:ext cx="4779028" cy="32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906081" y="21904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>
                <a:hlinkClick r:id="rId4"/>
              </a:rPr>
              <a:t>http://www.fiddlersgreen.net/models/</a:t>
            </a:r>
            <a:endParaRPr lang="it-IT" sz="1200" dirty="0"/>
          </a:p>
          <a:p>
            <a:r>
              <a:rPr lang="it-IT" sz="1200" dirty="0" err="1"/>
              <a:t>aircraft</a:t>
            </a:r>
            <a:r>
              <a:rPr lang="it-IT" sz="1200" dirty="0"/>
              <a:t>/Lockheed-F104.html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BOEING 7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690576" y="158693"/>
            <a:ext cx="8763000" cy="457200"/>
          </a:xfrm>
        </p:spPr>
        <p:txBody>
          <a:bodyPr>
            <a:normAutofit fontScale="90000"/>
          </a:bodyPr>
          <a:lstStyle/>
          <a:p>
            <a:pPr lvl="0"/>
            <a:r>
              <a:rPr lang="it-IT" sz="2800" dirty="0"/>
              <a:t>EXAMPLE: BOEING 727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1945" y="4721795"/>
            <a:ext cx="8991600" cy="16256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1900" dirty="0"/>
              <a:t>Commercial airplane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1900" dirty="0"/>
              <a:t>Designed in 1960’s to operate out of airports with relatively short runways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1900" dirty="0"/>
              <a:t>Desire to minimize take-off and landing distances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1900" dirty="0"/>
              <a:t>Maximum C</a:t>
            </a:r>
            <a:r>
              <a:rPr lang="en-US" sz="1900" baseline="-25000" dirty="0"/>
              <a:t>L</a:t>
            </a:r>
            <a:r>
              <a:rPr lang="en-US" sz="1900" dirty="0"/>
              <a:t> = 3.0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US" sz="1900" dirty="0" err="1"/>
              <a:t>V</a:t>
            </a:r>
            <a:r>
              <a:rPr lang="en-US" sz="1900" baseline="-25000" dirty="0" err="1"/>
              <a:t>stall</a:t>
            </a:r>
            <a:r>
              <a:rPr lang="en-US" sz="1900" dirty="0"/>
              <a:t> ~ 113 MPH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39402" t="52101" r="5003" b="25916"/>
          <a:stretch>
            <a:fillRect/>
          </a:stretch>
        </p:blipFill>
        <p:spPr>
          <a:xfrm>
            <a:off x="4590545" y="1763109"/>
            <a:ext cx="4099066" cy="20623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ttangolo 7"/>
          <p:cNvSpPr/>
          <p:nvPr/>
        </p:nvSpPr>
        <p:spPr>
          <a:xfrm>
            <a:off x="5518602" y="135973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dirty="0"/>
              <a:t>https://forum.ysfhq.com/viewtopic.php?t=4956</a:t>
            </a:r>
          </a:p>
        </p:txBody>
      </p:sp>
      <p:pic>
        <p:nvPicPr>
          <p:cNvPr id="3074" name="Picture 2" descr="Risultati immagini per BOEING 7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1" y="1359733"/>
            <a:ext cx="3490963" cy="261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599761" y="1485188"/>
            <a:ext cx="3423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</a:rPr>
              <a:t>http://www.tailsthroughtime.com/2010/04/ive-always-had-soft-spot-for-boeing-727.html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 AN AIRFOIL PRODUCE LIFT WHEN IT IS FLYING UPSIDE DOW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2057">
            <a:off x="323750" y="3572140"/>
            <a:ext cx="3739822" cy="1253212"/>
          </a:xfrm>
          <a:prstGeom prst="rect">
            <a:avLst/>
          </a:prstGeom>
        </p:spPr>
      </p:pic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943100"/>
            <a:ext cx="4419600" cy="1206500"/>
          </a:xfrm>
        </p:spPr>
        <p:txBody>
          <a:bodyPr/>
          <a:lstStyle/>
          <a:p>
            <a:pPr lvl="0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it-IT" sz="1800"/>
              <a:t>NACA 2415 flying right side up</a:t>
            </a:r>
          </a:p>
          <a:p>
            <a:pPr lvl="0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it-IT" sz="1800"/>
              <a:t>Zero angle of attack</a:t>
            </a:r>
          </a:p>
          <a:p>
            <a:pPr lvl="0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it-IT" sz="1800"/>
              <a:t>Lift in </a:t>
            </a:r>
            <a:r>
              <a:rPr lang="it-IT" sz="1800" b="1"/>
              <a:t>positive</a:t>
            </a:r>
            <a:r>
              <a:rPr lang="it-IT" sz="1800"/>
              <a:t> vertical direction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4541760" y="2091183"/>
            <a:ext cx="4419715" cy="1206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NACA 2415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upside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 down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Zero angle of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attack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Lift in </a:t>
            </a: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negative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vertical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direction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Figura a mano libera 8"/>
          <p:cNvSpPr/>
          <p:nvPr/>
        </p:nvSpPr>
        <p:spPr>
          <a:xfrm>
            <a:off x="71277" y="5438878"/>
            <a:ext cx="4419715" cy="1206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Positive angle of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attack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Say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Symbol" panose="05050102010706020507" pitchFamily="18" charset="2"/>
                <a:ea typeface="Symbol" pitchFamily="18"/>
                <a:cs typeface="Symbol" pitchFamily="18"/>
              </a:rPr>
              <a:t>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=10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º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Lift in </a:t>
            </a: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positive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vertical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direction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Connettore 1 10"/>
          <p:cNvSpPr/>
          <p:nvPr/>
        </p:nvSpPr>
        <p:spPr>
          <a:xfrm>
            <a:off x="712382" y="4883158"/>
            <a:ext cx="353376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sq">
            <a:solidFill>
              <a:srgbClr val="000000"/>
            </a:solidFill>
            <a:custDash>
              <a:ds d="811268" sp="811268"/>
            </a:custDash>
            <a:miter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932038" y="4267084"/>
            <a:ext cx="372599" cy="4593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Symbol" panose="05050102010706020507" pitchFamily="18" charset="2"/>
                <a:ea typeface="Symbol" pitchFamily="18"/>
                <a:cs typeface="Symbol" pitchFamily="18"/>
              </a:rPr>
              <a:t>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957454" y="5288340"/>
            <a:ext cx="2618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</a:rPr>
              <a:t>What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if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we</a:t>
            </a:r>
            <a:r>
              <a:rPr lang="it-IT" sz="2800" dirty="0">
                <a:solidFill>
                  <a:srgbClr val="FF0000"/>
                </a:solidFill>
              </a:rPr>
              <a:t> turn </a:t>
            </a:r>
            <a:r>
              <a:rPr lang="it-IT" sz="2800" dirty="0" err="1">
                <a:solidFill>
                  <a:srgbClr val="FF0000"/>
                </a:solidFill>
              </a:rPr>
              <a:t>it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upside</a:t>
            </a:r>
            <a:r>
              <a:rPr lang="it-IT" sz="2800" dirty="0">
                <a:solidFill>
                  <a:srgbClr val="FF0000"/>
                </a:solidFill>
              </a:rPr>
              <a:t> down?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12382" y="198558"/>
            <a:ext cx="101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 </a:t>
            </a:r>
            <a:r>
              <a:rPr lang="it-IT" dirty="0" err="1"/>
              <a:t>cases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7" y="685571"/>
            <a:ext cx="3739822" cy="125321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41760" y="772285"/>
            <a:ext cx="3739822" cy="125321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76342" y="3177276"/>
            <a:ext cx="3950550" cy="2231329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572000" y="2180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/>
              <a:t>Images </a:t>
            </a:r>
            <a:r>
              <a:rPr lang="it-IT" sz="1200" dirty="0" err="1"/>
              <a:t>adapted</a:t>
            </a:r>
            <a:r>
              <a:rPr lang="it-IT" sz="1200" dirty="0"/>
              <a:t> from:</a:t>
            </a:r>
          </a:p>
          <a:p>
            <a:r>
              <a:rPr lang="it-IT" sz="1200" dirty="0"/>
              <a:t>http://www.apollocanard.com/4_airfoil%20design.htm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0957" y="579185"/>
            <a:ext cx="3950550" cy="223132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68" y="570901"/>
            <a:ext cx="3950550" cy="2231329"/>
          </a:xfrm>
          <a:prstGeom prst="rect">
            <a:avLst/>
          </a:prstGeom>
        </p:spPr>
      </p:pic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8763000" cy="457200"/>
          </a:xfrm>
        </p:spPr>
        <p:txBody>
          <a:bodyPr/>
          <a:lstStyle/>
          <a:p>
            <a:pPr lvl="0"/>
            <a:r>
              <a:rPr lang="it-IT" sz="1900" dirty="0"/>
              <a:t>CAN AN AIRFOIL PRODUCE LIFT WHEN IT IS FLYING UPSIDE DOWN?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71277" y="2915931"/>
            <a:ext cx="8896682" cy="39081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NACA 2415 flying upside down at certain angles of attack will generate positive lift, but less than same airfoil right side up at the same angle of attack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Here is a way to understand this:</a:t>
            </a:r>
          </a:p>
          <a:p>
            <a:pPr marL="0" marR="0" lvl="1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If we take airfoil on left and turn it upside down it is same as airfoil right side up but with a negative angle of attack</a:t>
            </a:r>
          </a:p>
          <a:p>
            <a:pPr marL="0" marR="0" lvl="1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Therefore, lift coefficient for upside down airfoil at a positive angle of attack is given by data for negative angles of attack</a:t>
            </a:r>
          </a:p>
          <a:p>
            <a:pPr marL="0" marR="0" lvl="1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The negative </a:t>
            </a:r>
            <a:r>
              <a:rPr lang="en-US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cl</a:t>
            </a: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 connotes a downward lift on the ordinary right side up airfoil when pitched to a negative angle of attack</a:t>
            </a:r>
          </a:p>
          <a:p>
            <a:pPr marL="0" marR="0" lvl="1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Lucida Sans" pitchFamily="2"/>
              </a:rPr>
              <a:t>In upside down orientation (airfoil on right), lift is directed upwards</a:t>
            </a:r>
          </a:p>
        </p:txBody>
      </p:sp>
      <p:sp>
        <p:nvSpPr>
          <p:cNvPr id="6" name="Connettore 1 5"/>
          <p:cNvSpPr/>
          <p:nvPr/>
        </p:nvSpPr>
        <p:spPr>
          <a:xfrm>
            <a:off x="720407" y="2366505"/>
            <a:ext cx="353376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sq">
            <a:solidFill>
              <a:srgbClr val="000000"/>
            </a:solidFill>
            <a:custDash>
              <a:ds d="811268" sp="811268"/>
            </a:custDash>
            <a:miter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Connettore 1 6"/>
          <p:cNvSpPr/>
          <p:nvPr/>
        </p:nvSpPr>
        <p:spPr>
          <a:xfrm>
            <a:off x="4879351" y="2366505"/>
            <a:ext cx="353376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sq">
            <a:solidFill>
              <a:srgbClr val="000000"/>
            </a:solidFill>
            <a:custDash>
              <a:ds d="811268" sp="811268"/>
            </a:custDash>
            <a:miter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880667" y="1837084"/>
            <a:ext cx="372599" cy="4593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Symbol" panose="05050102010706020507" pitchFamily="18" charset="2"/>
                <a:ea typeface="Symbol" pitchFamily="18"/>
                <a:cs typeface="Symbol" pitchFamily="18"/>
              </a:rPr>
              <a:t>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7517929" y="1846155"/>
            <a:ext cx="372599" cy="4593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Symbol" panose="05050102010706020507" pitchFamily="18" charset="2"/>
                <a:ea typeface="Symbol" pitchFamily="18"/>
                <a:cs typeface="Symbol" pitchFamily="18"/>
              </a:rPr>
              <a:t>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B2578A9-8F95-4325-8624-CD728A166437}"/>
              </a:ext>
            </a:extLst>
          </p:cNvPr>
          <p:cNvSpPr/>
          <p:nvPr/>
        </p:nvSpPr>
        <p:spPr>
          <a:xfrm>
            <a:off x="6295291" y="2407344"/>
            <a:ext cx="6127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Images </a:t>
            </a:r>
            <a:r>
              <a:rPr lang="it-IT" sz="900" dirty="0" err="1"/>
              <a:t>adapted</a:t>
            </a:r>
            <a:r>
              <a:rPr lang="it-IT" sz="900" dirty="0"/>
              <a:t> from:</a:t>
            </a:r>
          </a:p>
          <a:p>
            <a:r>
              <a:rPr lang="it-IT" sz="900" dirty="0"/>
              <a:t>http://www.apollocanard.com/4_airfoil%20design.htm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676</Words>
  <Application>Microsoft Office PowerPoint</Application>
  <PresentationFormat>Presentazione su schermo (4:3)</PresentationFormat>
  <Paragraphs>89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Microsoft YaHei</vt:lpstr>
      <vt:lpstr>Arial</vt:lpstr>
      <vt:lpstr>Calibri</vt:lpstr>
      <vt:lpstr>Century Gothic</vt:lpstr>
      <vt:lpstr>Lucida Sans</vt:lpstr>
      <vt:lpstr>Symbol</vt:lpstr>
      <vt:lpstr>Times New Roman</vt:lpstr>
      <vt:lpstr>Wingdings 3</vt:lpstr>
      <vt:lpstr>Tema di Office</vt:lpstr>
      <vt:lpstr>U3_L3_ALL1   </vt:lpstr>
      <vt:lpstr>NACA (National Advisory Committee for Aeronautics)</vt:lpstr>
      <vt:lpstr>NACA AIRFOIL NAMING CONVENTION</vt:lpstr>
      <vt:lpstr>EXAMPLE: NACA FOUR-DIGIT SERIES</vt:lpstr>
      <vt:lpstr>AIRFOIL THICKNESS: World War I AIRPLANES</vt:lpstr>
      <vt:lpstr>EXAMPLE: F-104 LOCKHEED STARFIGHTER</vt:lpstr>
      <vt:lpstr>EXAMPLE: BOEING 727</vt:lpstr>
      <vt:lpstr>Presentazione standard di PowerPoint</vt:lpstr>
      <vt:lpstr>CAN AN AIRFOIL PRODUCE LIFT WHEN IT IS FLYING UPSIDE DOWN?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Robert Kirk</dc:creator>
  <cp:lastModifiedBy>massimo eccher</cp:lastModifiedBy>
  <cp:revision>785</cp:revision>
  <dcterms:created xsi:type="dcterms:W3CDTF">2003-12-16T20:49:37Z</dcterms:created>
  <dcterms:modified xsi:type="dcterms:W3CDTF">2018-08-28T09:27:34Z</dcterms:modified>
</cp:coreProperties>
</file>