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3"/>
  </p:notesMasterIdLst>
  <p:handoutMasterIdLst>
    <p:handoutMasterId r:id="rId24"/>
  </p:handoutMasterIdLst>
  <p:sldIdLst>
    <p:sldId id="314" r:id="rId2"/>
    <p:sldId id="318" r:id="rId3"/>
    <p:sldId id="278" r:id="rId4"/>
    <p:sldId id="319" r:id="rId5"/>
    <p:sldId id="279" r:id="rId6"/>
    <p:sldId id="280" r:id="rId7"/>
    <p:sldId id="282" r:id="rId8"/>
    <p:sldId id="283" r:id="rId9"/>
    <p:sldId id="321" r:id="rId10"/>
    <p:sldId id="316" r:id="rId11"/>
    <p:sldId id="281" r:id="rId12"/>
    <p:sldId id="322" r:id="rId13"/>
    <p:sldId id="284" r:id="rId14"/>
    <p:sldId id="285" r:id="rId15"/>
    <p:sldId id="286" r:id="rId16"/>
    <p:sldId id="287" r:id="rId17"/>
    <p:sldId id="317" r:id="rId18"/>
    <p:sldId id="323" r:id="rId19"/>
    <p:sldId id="288" r:id="rId20"/>
    <p:sldId id="320" r:id="rId21"/>
    <p:sldId id="289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FC1"/>
    <a:srgbClr val="39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7" autoAdjust="0"/>
    <p:restoredTop sz="87081" autoAdjust="0"/>
  </p:normalViewPr>
  <p:slideViewPr>
    <p:cSldViewPr snapToGrid="0">
      <p:cViewPr varScale="1">
        <p:scale>
          <a:sx n="66" d="100"/>
          <a:sy n="66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wrap="none" lIns="90004" tIns="44997" rIns="90004" bIns="44997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intestazion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3DB1C5-2D6A-469E-831B-87C70FF105C7}" type="slidenum">
              <a:rPr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en-US" sz="1200"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625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808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it-IT" sz="1200"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27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37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07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43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87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621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45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5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77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6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28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r>
              <a:rPr dirty="0"/>
              <a:t>Dopo la prima parte </a:t>
            </a:r>
            <a:r>
              <a:rPr dirty="0" err="1"/>
              <a:t>dell</a:t>
            </a:r>
            <a:r>
              <a:rPr dirty="0"/>
              <a:t> impatto, il flusso diventa turbolento</a:t>
            </a:r>
          </a:p>
          <a:p>
            <a:pPr eaLnBrk="1" fontAlgn="auto">
              <a:spcAft>
                <a:spcPts val="0"/>
              </a:spcAft>
              <a:defRPr/>
            </a:pPr>
            <a:r>
              <a:t>Il</a:t>
            </a:r>
            <a:r>
              <a:rPr baseline="0"/>
              <a:t> boundary layer turbolento è piu spesso</a:t>
            </a:r>
            <a:r>
              <a:t> (delta turb)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9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57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2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fontAlgn="auto">
              <a:spcAft>
                <a:spcPts val="0"/>
              </a:spcAf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70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EBA9-5B50-40E3-837C-6932688E40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0A58-ED99-4D69-9F47-053A38567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B10C-3958-49C7-BADC-7ADDB6DFCB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6605588" y="6629400"/>
            <a:ext cx="3859212" cy="228600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Fundamentals </a:t>
            </a:r>
            <a:r>
              <a:rPr lang="it-IT" err="1"/>
              <a:t>of</a:t>
            </a:r>
            <a:r>
              <a:rPr lang="it-IT"/>
              <a:t> </a:t>
            </a:r>
            <a:r>
              <a:rPr lang="it-IT" err="1"/>
              <a:t>Physics</a:t>
            </a:r>
            <a:r>
              <a:rPr lang="it-IT"/>
              <a:t>   2017-18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E142-732A-43D6-B36A-8C1177BB538E}" type="slidenum">
              <a:rPr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9C96-6AAD-4C6E-93DB-0F3A310830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50D4-1813-4F36-9DC0-EBC5816DF8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11AC-9919-4D0D-90A7-9D67C57F2A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B70E-A3E9-4C73-A7EF-A066E4E961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6D97-F9CF-429D-B441-DDB88F6BD7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Fundamentals of Physics   2017-18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8187-AECF-4388-82AD-D26640C4E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A1B6-B17D-4A76-A055-B0EA21D9CB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8236-E4C0-4BFC-875A-48D6A9EC54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2D118-9A85-48DA-BDA4-4E6C99803E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901" r:id="rId7"/>
    <p:sldLayoutId id="2147483897" r:id="rId8"/>
    <p:sldLayoutId id="2147483898" r:id="rId9"/>
    <p:sldLayoutId id="2147483899" r:id="rId10"/>
    <p:sldLayoutId id="2147483900" r:id="rId11"/>
    <p:sldLayoutId id="214748390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urbulent_flow" TargetMode="External"/><Relationship Id="rId2" Type="http://schemas.openxmlformats.org/officeDocument/2006/relationships/hyperlink" Target="https://en.wikipedia.org/wiki/Laminar_flo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s://en.wikipedia.org/wiki/Reynolds_numb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low_separ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low_separ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erospaceweb.org/question/aerodynamics/q0215.s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1915ca_abger_fluegel_(cropped_and_mirrored)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Boundary_layer_separation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tall_(fluid_mechanics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ehamnews.com/2018/01/05/bjorns-corner-aircraft-drag-reduction-part-1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Boundary_layer_thickn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ople.rit.edu/pnveme/MECE409/Images/FlowClassification.html" TargetMode="External"/><Relationship Id="rId5" Type="http://schemas.openxmlformats.org/officeDocument/2006/relationships/hyperlink" Target="http://www.zoombd24.com/boundary-layer-control-airfoil-boundary-layer-separation-control-devices-details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81281/about-the-definition-of-boundary-lay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827902" y="989570"/>
            <a:ext cx="8686800" cy="20589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U3_L2_ALL6  </a:t>
            </a:r>
            <a:r>
              <a:rPr lang="en-US" sz="3600" dirty="0"/>
              <a:t> </a:t>
            </a:r>
            <a:br>
              <a:rPr lang="it-IT" sz="3600" dirty="0"/>
            </a:br>
            <a:br>
              <a:rPr lang="it-IT" sz="4000" dirty="0">
                <a:solidFill>
                  <a:schemeClr val="bg1"/>
                </a:solidFill>
              </a:rPr>
            </a:br>
            <a:br>
              <a:rPr lang="it-IT" sz="4000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099" name="CasellaDiTesto 5"/>
          <p:cNvSpPr txBox="1">
            <a:spLocks noChangeArrowheads="1"/>
          </p:cNvSpPr>
          <p:nvPr/>
        </p:nvSpPr>
        <p:spPr bwMode="auto">
          <a:xfrm>
            <a:off x="587375" y="5645150"/>
            <a:ext cx="78787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entury Gothic" pitchFamily="34" charset="0"/>
              </a:rPr>
              <a:t>Class: 5 CM/TL				            Prof. Massimo Eccher</a:t>
            </a:r>
          </a:p>
          <a:p>
            <a:r>
              <a:rPr lang="it-IT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/>
            <a:r>
              <a:rPr lang="it-IT" b="1">
                <a:solidFill>
                  <a:schemeClr val="bg1"/>
                </a:solidFill>
                <a:latin typeface="Century Gothic" pitchFamily="34" charset="0"/>
              </a:rPr>
              <a:t>School year: 2017-18 </a:t>
            </a:r>
            <a:r>
              <a:rPr lang="it-IT">
                <a:solidFill>
                  <a:schemeClr val="bg1"/>
                </a:solidFill>
                <a:latin typeface="Century Gothic" pitchFamily="34" charset="0"/>
              </a:rPr>
              <a:t>	</a:t>
            </a:r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1708150" y="2482850"/>
            <a:ext cx="5599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800" b="1">
                <a:solidFill>
                  <a:srgbClr val="FFFF00"/>
                </a:solidFill>
                <a:latin typeface="Century Gothic" pitchFamily="34" charset="0"/>
              </a:rPr>
              <a:t>Effects of Viscosity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1"/>
          <p:cNvSpPr>
            <a:spLocks noChangeArrowheads="1"/>
          </p:cNvSpPr>
          <p:nvPr/>
        </p:nvSpPr>
        <p:spPr bwMode="auto">
          <a:xfrm>
            <a:off x="320758" y="1395914"/>
            <a:ext cx="88232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Boundary layers can be either </a:t>
            </a:r>
            <a:r>
              <a:rPr lang="en-US" sz="2800" dirty="0">
                <a:latin typeface="Calibri" pitchFamily="34" charset="0"/>
                <a:hlinkClick r:id="rId2" tooltip="Laminar flow"/>
              </a:rPr>
              <a:t>laminar</a:t>
            </a:r>
            <a:r>
              <a:rPr lang="en-US" sz="2800" dirty="0">
                <a:latin typeface="Calibri" pitchFamily="34" charset="0"/>
              </a:rPr>
              <a:t> or </a:t>
            </a:r>
            <a:r>
              <a:rPr lang="en-US" sz="2800" dirty="0">
                <a:latin typeface="Calibri" pitchFamily="34" charset="0"/>
                <a:hlinkClick r:id="rId3" tooltip="Turbulent flow"/>
              </a:rPr>
              <a:t>turbulent</a:t>
            </a:r>
            <a:r>
              <a:rPr lang="en-US" sz="2800" dirty="0">
                <a:latin typeface="Calibri" pitchFamily="34" charset="0"/>
              </a:rPr>
              <a:t>. 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A reasonable assessment of whether the boundary layer will be laminar or turbulent can be made by calculating the </a:t>
            </a:r>
            <a:r>
              <a:rPr lang="en-US" sz="2800" dirty="0">
                <a:latin typeface="Calibri" pitchFamily="34" charset="0"/>
                <a:hlinkClick r:id="rId4" tooltip="Reynolds number"/>
              </a:rPr>
              <a:t>Reynolds number</a:t>
            </a:r>
            <a:r>
              <a:rPr lang="en-US" sz="2800" dirty="0">
                <a:latin typeface="Calibri" pitchFamily="34" charset="0"/>
              </a:rPr>
              <a:t> of the local flow conditions.</a:t>
            </a:r>
            <a:endParaRPr lang="it-IT" sz="2800" dirty="0">
              <a:latin typeface="Calibri" pitchFamily="34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0" y="635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LAMINAR VERSUS TURBULENT FLOW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Risultati immagini per reynolds number"/>
          <p:cNvPicPr>
            <a:picLocks noChangeAspect="1" noChangeArrowheads="1"/>
          </p:cNvPicPr>
          <p:nvPr/>
        </p:nvPicPr>
        <p:blipFill>
          <a:blip r:embed="rId5"/>
          <a:srcRect l="11726" t="33453" r="1421" b="10865"/>
          <a:stretch>
            <a:fillRect/>
          </a:stretch>
        </p:blipFill>
        <p:spPr bwMode="auto">
          <a:xfrm>
            <a:off x="1491916" y="4860758"/>
            <a:ext cx="6689558" cy="1315453"/>
          </a:xfrm>
          <a:prstGeom prst="rect">
            <a:avLst/>
          </a:prstGeom>
          <a:noFill/>
        </p:spPr>
      </p:pic>
      <p:pic>
        <p:nvPicPr>
          <p:cNvPr id="8" name="Picture 2" descr="Risultati immagini per reynolds number"/>
          <p:cNvPicPr>
            <a:picLocks noChangeAspect="1" noChangeArrowheads="1"/>
          </p:cNvPicPr>
          <p:nvPr/>
        </p:nvPicPr>
        <p:blipFill>
          <a:blip r:embed="rId5"/>
          <a:srcRect l="10893" r="64582" b="66886"/>
          <a:stretch>
            <a:fillRect/>
          </a:stretch>
        </p:blipFill>
        <p:spPr bwMode="auto">
          <a:xfrm>
            <a:off x="2634916" y="4094495"/>
            <a:ext cx="1888957" cy="782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53" y="4103688"/>
            <a:ext cx="3846909" cy="2377646"/>
          </a:xfrm>
          <a:prstGeom prst="rect">
            <a:avLst/>
          </a:prstGeom>
        </p:spPr>
      </p:pic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THE REYNOLDS NUMBER, Re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49747" y="787400"/>
            <a:ext cx="9067800" cy="2827338"/>
          </a:xfrm>
        </p:spPr>
        <p:txBody>
          <a:bodyPr rtlCol="0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2000" dirty="0"/>
              <a:t>Reynolds </a:t>
            </a:r>
            <a:r>
              <a:rPr lang="it-IT" sz="2000" dirty="0" err="1"/>
              <a:t>number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ratio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forces</a:t>
            </a:r>
            <a:r>
              <a:rPr lang="it-IT" sz="2000" dirty="0"/>
              <a:t>:</a:t>
            </a:r>
          </a:p>
          <a:p>
            <a:pPr marL="623888" lvl="1" indent="-2635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Inertial</a:t>
            </a: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Forces</a:t>
            </a:r>
            <a:endParaRPr lang="it-IT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623888" lvl="1" indent="-2635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Viscous</a:t>
            </a: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Forces</a:t>
            </a:r>
            <a:endParaRPr lang="it-IT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623888" lvl="1" indent="-2635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l </a:t>
            </a: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is</a:t>
            </a: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length</a:t>
            </a: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scale (</a:t>
            </a:r>
            <a:r>
              <a:rPr lang="it-IT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chord</a:t>
            </a: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)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/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900" dirty="0"/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2000" dirty="0"/>
              <a:t>Reynolds </a:t>
            </a:r>
            <a:r>
              <a:rPr lang="it-IT" sz="2000" dirty="0" err="1"/>
              <a:t>number</a:t>
            </a:r>
            <a:r>
              <a:rPr lang="it-IT" sz="2000" dirty="0"/>
              <a:t> </a:t>
            </a:r>
            <a:r>
              <a:rPr lang="it-IT" sz="2000" dirty="0" err="1"/>
              <a:t>tells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viscous</a:t>
            </a:r>
            <a:r>
              <a:rPr lang="it-IT" sz="2000" dirty="0"/>
              <a:t> </a:t>
            </a:r>
            <a:r>
              <a:rPr lang="it-IT" sz="2000" dirty="0" err="1"/>
              <a:t>forces</a:t>
            </a:r>
            <a:r>
              <a:rPr lang="it-IT" sz="2000" dirty="0"/>
              <a:t> are </a:t>
            </a:r>
            <a:r>
              <a:rPr lang="it-IT" sz="2000" dirty="0" err="1"/>
              <a:t>important</a:t>
            </a:r>
            <a:r>
              <a:rPr lang="it-IT" sz="2000" dirty="0"/>
              <a:t> and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viscosity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be</a:t>
            </a:r>
            <a:r>
              <a:rPr lang="it-IT" sz="2000" dirty="0"/>
              <a:t> </a:t>
            </a:r>
            <a:r>
              <a:rPr lang="it-IT" sz="2000" dirty="0" err="1"/>
              <a:t>neglected</a:t>
            </a:r>
            <a:endParaRPr lang="it-IT" sz="2000" dirty="0"/>
          </a:p>
        </p:txBody>
      </p:sp>
      <p:sp>
        <p:nvSpPr>
          <p:cNvPr id="11271" name="Figura a mano libera 6"/>
          <p:cNvSpPr>
            <a:spLocks noChangeArrowheads="1"/>
          </p:cNvSpPr>
          <p:nvPr/>
        </p:nvSpPr>
        <p:spPr bwMode="auto">
          <a:xfrm>
            <a:off x="6795995" y="3741297"/>
            <a:ext cx="2278062" cy="1190625"/>
          </a:xfrm>
          <a:custGeom>
            <a:avLst/>
            <a:gdLst>
              <a:gd name="T0" fmla="*/ 1138858 w 21600"/>
              <a:gd name="T1" fmla="*/ 0 h 21600"/>
              <a:gd name="T2" fmla="*/ 2277715 w 21600"/>
              <a:gd name="T3" fmla="*/ 595078 h 21600"/>
              <a:gd name="T4" fmla="*/ 1138858 w 21600"/>
              <a:gd name="T5" fmla="*/ 1190155 h 21600"/>
              <a:gd name="T6" fmla="*/ 0 w 21600"/>
              <a:gd name="T7" fmla="*/ 595078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Within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 B.L. flow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highly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 </a:t>
            </a: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viscous</a:t>
            </a:r>
            <a:endParaRPr lang="it-IT" sz="2400" dirty="0">
              <a:solidFill>
                <a:srgbClr val="3333CC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(</a:t>
            </a: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low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 Re)</a:t>
            </a:r>
          </a:p>
        </p:txBody>
      </p:sp>
      <p:sp>
        <p:nvSpPr>
          <p:cNvPr id="11272" name="Connettore 1 7"/>
          <p:cNvSpPr>
            <a:spLocks noChangeArrowheads="1"/>
          </p:cNvSpPr>
          <p:nvPr/>
        </p:nvSpPr>
        <p:spPr bwMode="auto">
          <a:xfrm flipH="1">
            <a:off x="5227148" y="4876800"/>
            <a:ext cx="1605914" cy="898525"/>
          </a:xfrm>
          <a:custGeom>
            <a:avLst/>
            <a:gdLst>
              <a:gd name="T0" fmla="*/ 723958 w 1447915"/>
              <a:gd name="T1" fmla="*/ 0 h 819000"/>
              <a:gd name="T2" fmla="*/ 1447915 w 1447915"/>
              <a:gd name="T3" fmla="*/ 409500 h 819000"/>
              <a:gd name="T4" fmla="*/ 723958 w 1447915"/>
              <a:gd name="T5" fmla="*/ 819000 h 819000"/>
              <a:gd name="T6" fmla="*/ 0 w 1447915"/>
              <a:gd name="T7" fmla="*/ 409500 h 819000"/>
              <a:gd name="T8" fmla="*/ 0 w 1447915"/>
              <a:gd name="T9" fmla="*/ 0 h 819000"/>
              <a:gd name="T10" fmla="*/ 1447915 w 1447915"/>
              <a:gd name="T11" fmla="*/ 819000 h 8190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447915"/>
              <a:gd name="T19" fmla="*/ 0 h 819000"/>
              <a:gd name="T20" fmla="*/ 1447915 w 1447915"/>
              <a:gd name="T21" fmla="*/ 819000 h 819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7915" h="819000">
                <a:moveTo>
                  <a:pt x="0" y="0"/>
                </a:moveTo>
                <a:lnTo>
                  <a:pt x="1447915" y="819000"/>
                </a:lnTo>
              </a:path>
            </a:pathLst>
          </a:custGeom>
          <a:noFill/>
          <a:ln w="12600" cap="sq">
            <a:solidFill>
              <a:srgbClr val="3333CC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1273" name="Figura a mano libera 8"/>
          <p:cNvSpPr>
            <a:spLocks noChangeArrowheads="1"/>
          </p:cNvSpPr>
          <p:nvPr/>
        </p:nvSpPr>
        <p:spPr bwMode="auto">
          <a:xfrm>
            <a:off x="304840" y="3618794"/>
            <a:ext cx="2403475" cy="823912"/>
          </a:xfrm>
          <a:custGeom>
            <a:avLst/>
            <a:gdLst>
              <a:gd name="T0" fmla="*/ 1201320 w 21600"/>
              <a:gd name="T1" fmla="*/ 0 h 21600"/>
              <a:gd name="T2" fmla="*/ 2402640 w 21600"/>
              <a:gd name="T3" fmla="*/ 412381 h 21600"/>
              <a:gd name="T4" fmla="*/ 1201320 w 21600"/>
              <a:gd name="T5" fmla="*/ 824761 h 21600"/>
              <a:gd name="T6" fmla="*/ 0 w 21600"/>
              <a:gd name="T7" fmla="*/ 41238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Outside B.L. flow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Inviscid (high Re)</a:t>
            </a:r>
          </a:p>
        </p:txBody>
      </p:sp>
      <p:sp>
        <p:nvSpPr>
          <p:cNvPr id="11274" name="Connettore 1 9"/>
          <p:cNvSpPr>
            <a:spLocks noChangeArrowheads="1"/>
          </p:cNvSpPr>
          <p:nvPr/>
        </p:nvSpPr>
        <p:spPr bwMode="auto">
          <a:xfrm>
            <a:off x="2539853" y="4099632"/>
            <a:ext cx="1379685" cy="473956"/>
          </a:xfrm>
          <a:custGeom>
            <a:avLst/>
            <a:gdLst>
              <a:gd name="T0" fmla="*/ 523078 w 1046155"/>
              <a:gd name="T1" fmla="*/ 0 h 469800"/>
              <a:gd name="T2" fmla="*/ 1046155 w 1046155"/>
              <a:gd name="T3" fmla="*/ 234900 h 469800"/>
              <a:gd name="T4" fmla="*/ 523078 w 1046155"/>
              <a:gd name="T5" fmla="*/ 469800 h 469800"/>
              <a:gd name="T6" fmla="*/ 0 w 1046155"/>
              <a:gd name="T7" fmla="*/ 234900 h 469800"/>
              <a:gd name="T8" fmla="*/ 0 w 1046155"/>
              <a:gd name="T9" fmla="*/ 0 h 469800"/>
              <a:gd name="T10" fmla="*/ 1046155 w 1046155"/>
              <a:gd name="T11" fmla="*/ 469800 h 4698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046155"/>
              <a:gd name="T19" fmla="*/ 0 h 469800"/>
              <a:gd name="T20" fmla="*/ 1046155 w 1046155"/>
              <a:gd name="T21" fmla="*/ 469800 h 469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6155" h="469800">
                <a:moveTo>
                  <a:pt x="0" y="0"/>
                </a:moveTo>
                <a:lnTo>
                  <a:pt x="1046155" y="469800"/>
                </a:lnTo>
              </a:path>
            </a:pathLst>
          </a:custGeom>
          <a:noFill/>
          <a:ln w="12600" cap="sq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pic>
        <p:nvPicPr>
          <p:cNvPr id="11" name="Picture 2" descr="Risultati immagini per reynolds number"/>
          <p:cNvPicPr>
            <a:picLocks noChangeAspect="1" noChangeArrowheads="1"/>
          </p:cNvPicPr>
          <p:nvPr/>
        </p:nvPicPr>
        <p:blipFill>
          <a:blip r:embed="rId4"/>
          <a:srcRect l="10893" r="64582" b="66886"/>
          <a:stretch>
            <a:fillRect/>
          </a:stretch>
        </p:blipFill>
        <p:spPr bwMode="auto">
          <a:xfrm>
            <a:off x="5442284" y="1174832"/>
            <a:ext cx="1888957" cy="782305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918475" y="6603506"/>
            <a:ext cx="6617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http://www.zoombd24.com/boundary-layer-control-airfoil-boundary-layer-separation-control-devices-details</a:t>
            </a:r>
            <a:endParaRPr lang="it-IT" sz="28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854995"/>
            <a:ext cx="8937625" cy="836612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4000" dirty="0" err="1">
                <a:solidFill>
                  <a:srgbClr val="FF0000"/>
                </a:solidFill>
              </a:rPr>
              <a:t>What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dirty="0" err="1">
                <a:solidFill>
                  <a:srgbClr val="FF0000"/>
                </a:solidFill>
              </a:rPr>
              <a:t>causes</a:t>
            </a:r>
            <a:r>
              <a:rPr lang="it-IT" sz="4000" dirty="0">
                <a:solidFill>
                  <a:srgbClr val="FF0000"/>
                </a:solidFill>
              </a:rPr>
              <a:t> flow </a:t>
            </a:r>
            <a:r>
              <a:rPr lang="it-IT" sz="4000" dirty="0" err="1">
                <a:solidFill>
                  <a:srgbClr val="FF0000"/>
                </a:solidFill>
              </a:rPr>
              <a:t>separation</a:t>
            </a:r>
            <a:r>
              <a:rPr lang="it-IT" sz="4000" dirty="0">
                <a:solidFill>
                  <a:srgbClr val="FF0000"/>
                </a:solidFill>
              </a:rPr>
              <a:t>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endParaRPr lang="it-IT" sz="16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endParaRPr lang="it-IT" sz="1600" dirty="0"/>
          </a:p>
        </p:txBody>
      </p:sp>
      <p:sp>
        <p:nvSpPr>
          <p:cNvPr id="14338" name="AutoShape 2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691607"/>
            <a:ext cx="6616931" cy="46097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81981" y="6301402"/>
            <a:ext cx="5401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hlinkClick r:id="rId4"/>
              </a:rPr>
              <a:t>https://en.wikipedia.org/wiki/Flow_separation</a:t>
            </a:r>
            <a:r>
              <a:rPr lang="it-IT" sz="1200" dirty="0"/>
              <a:t>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FLOW SEPARATION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854994"/>
            <a:ext cx="8937625" cy="1711743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3100" dirty="0" err="1"/>
              <a:t>Friction</a:t>
            </a:r>
            <a:r>
              <a:rPr lang="it-IT" sz="3100" dirty="0"/>
              <a:t> </a:t>
            </a:r>
            <a:r>
              <a:rPr lang="it-IT" sz="3100" dirty="0" err="1"/>
              <a:t>causes</a:t>
            </a:r>
            <a:r>
              <a:rPr lang="it-IT" sz="3100" dirty="0"/>
              <a:t> flow </a:t>
            </a:r>
            <a:r>
              <a:rPr lang="it-IT" sz="3100" dirty="0" err="1"/>
              <a:t>separation</a:t>
            </a:r>
            <a:r>
              <a:rPr lang="it-IT" sz="3100" dirty="0"/>
              <a:t> </a:t>
            </a:r>
            <a:r>
              <a:rPr lang="it-IT" sz="3100" dirty="0" err="1"/>
              <a:t>within</a:t>
            </a:r>
            <a:r>
              <a:rPr lang="it-IT" sz="3100" dirty="0"/>
              <a:t> </a:t>
            </a:r>
            <a:r>
              <a:rPr lang="it-IT" sz="3100" dirty="0" err="1"/>
              <a:t>boundary</a:t>
            </a:r>
            <a:r>
              <a:rPr lang="it-IT" sz="3100" dirty="0"/>
              <a:t> </a:t>
            </a:r>
            <a:r>
              <a:rPr lang="it-IT" sz="3100" dirty="0" err="1"/>
              <a:t>layer</a:t>
            </a:r>
            <a:endParaRPr lang="it-IT" sz="31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endParaRPr lang="it-IT" sz="31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3100" dirty="0" err="1"/>
              <a:t>Separation</a:t>
            </a:r>
            <a:r>
              <a:rPr lang="it-IT" sz="3100" dirty="0"/>
              <a:t> </a:t>
            </a:r>
            <a:r>
              <a:rPr lang="it-IT" sz="3100" dirty="0" err="1"/>
              <a:t>then</a:t>
            </a:r>
            <a:r>
              <a:rPr lang="it-IT" sz="3100" dirty="0"/>
              <a:t> </a:t>
            </a:r>
            <a:r>
              <a:rPr lang="it-IT" sz="3100" dirty="0" err="1"/>
              <a:t>creates</a:t>
            </a:r>
            <a:r>
              <a:rPr lang="it-IT" sz="3100" dirty="0"/>
              <a:t> </a:t>
            </a:r>
            <a:r>
              <a:rPr lang="it-IT" sz="3100" dirty="0" err="1"/>
              <a:t>another</a:t>
            </a:r>
            <a:r>
              <a:rPr lang="it-IT" sz="3100" dirty="0"/>
              <a:t> </a:t>
            </a:r>
            <a:r>
              <a:rPr lang="it-IT" sz="3100" dirty="0" err="1"/>
              <a:t>form</a:t>
            </a:r>
            <a:r>
              <a:rPr lang="it-IT" sz="3100" dirty="0"/>
              <a:t> </a:t>
            </a:r>
            <a:r>
              <a:rPr lang="it-IT" sz="3100" dirty="0" err="1"/>
              <a:t>of</a:t>
            </a:r>
            <a:r>
              <a:rPr lang="it-IT" sz="3100" dirty="0"/>
              <a:t> drag </a:t>
            </a:r>
            <a:r>
              <a:rPr lang="it-IT" sz="3100" dirty="0" err="1"/>
              <a:t>called</a:t>
            </a:r>
            <a:r>
              <a:rPr lang="it-IT" sz="3100" dirty="0"/>
              <a:t> </a:t>
            </a:r>
            <a:r>
              <a:rPr lang="it-IT" sz="3100" dirty="0" err="1"/>
              <a:t>pressure</a:t>
            </a:r>
            <a:r>
              <a:rPr lang="it-IT" sz="3100" dirty="0"/>
              <a:t> drag due </a:t>
            </a:r>
            <a:r>
              <a:rPr lang="it-IT" sz="3100" dirty="0" err="1"/>
              <a:t>to</a:t>
            </a:r>
            <a:r>
              <a:rPr lang="it-IT" sz="3100" dirty="0"/>
              <a:t> </a:t>
            </a:r>
            <a:r>
              <a:rPr lang="it-IT" sz="3100" dirty="0" err="1"/>
              <a:t>separation</a:t>
            </a:r>
            <a:endParaRPr lang="it-IT" sz="31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endParaRPr lang="it-IT" sz="31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endParaRPr lang="it-IT" sz="1600" dirty="0"/>
          </a:p>
        </p:txBody>
      </p:sp>
      <p:sp>
        <p:nvSpPr>
          <p:cNvPr id="14338" name="AutoShape 2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https://qph.ec.quoracdn.net/main-qimg-8d3ba2589744e574c0b6d13c003068c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93" y="2683680"/>
            <a:ext cx="5145174" cy="358447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81981" y="6301402"/>
            <a:ext cx="5401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hlinkClick r:id="rId4"/>
              </a:rPr>
              <a:t>https://en.wikipedia.org/wiki/Flow_separation</a:t>
            </a:r>
            <a:r>
              <a:rPr lang="it-IT" sz="1200" dirty="0"/>
              <a:t>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COMPARISON OF DRAG FORCES</a:t>
            </a:r>
          </a:p>
        </p:txBody>
      </p:sp>
      <p:pic>
        <p:nvPicPr>
          <p:cNvPr id="13315" name="Immagine 2"/>
          <p:cNvPicPr>
            <a:picLocks noChangeAspect="1"/>
          </p:cNvPicPr>
          <p:nvPr/>
        </p:nvPicPr>
        <p:blipFill>
          <a:blip r:embed="rId3">
            <a:lum/>
          </a:blip>
          <a:srcRect l="15028" t="61049" r="41676" b="10591"/>
          <a:stretch>
            <a:fillRect/>
          </a:stretch>
        </p:blipFill>
        <p:spPr bwMode="auto">
          <a:xfrm>
            <a:off x="3190875" y="674688"/>
            <a:ext cx="58721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magine 3"/>
          <p:cNvPicPr>
            <a:picLocks noChangeAspect="1"/>
          </p:cNvPicPr>
          <p:nvPr/>
        </p:nvPicPr>
        <p:blipFill>
          <a:blip r:embed="rId4">
            <a:lum bright="3000"/>
          </a:blip>
          <a:srcRect l="24913" t="35222" r="16304" b="38057"/>
          <a:stretch>
            <a:fillRect/>
          </a:stretch>
        </p:blipFill>
        <p:spPr bwMode="auto">
          <a:xfrm>
            <a:off x="0" y="4935559"/>
            <a:ext cx="5293822" cy="17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magine 4"/>
          <p:cNvPicPr>
            <a:picLocks noChangeAspect="1"/>
          </p:cNvPicPr>
          <p:nvPr/>
        </p:nvPicPr>
        <p:blipFill>
          <a:blip r:embed="rId5">
            <a:lum bright="-5000"/>
          </a:blip>
          <a:srcRect t="5461" r="16779" b="6509"/>
          <a:stretch>
            <a:fillRect/>
          </a:stretch>
        </p:blipFill>
        <p:spPr bwMode="auto">
          <a:xfrm>
            <a:off x="285750" y="847725"/>
            <a:ext cx="260508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Connettore 1 5"/>
          <p:cNvSpPr>
            <a:spLocks noChangeArrowheads="1"/>
          </p:cNvSpPr>
          <p:nvPr/>
        </p:nvSpPr>
        <p:spPr bwMode="auto">
          <a:xfrm flipH="1">
            <a:off x="1651000" y="5513388"/>
            <a:ext cx="14288" cy="519112"/>
          </a:xfrm>
          <a:custGeom>
            <a:avLst/>
            <a:gdLst>
              <a:gd name="T0" fmla="*/ 7201 w 14401"/>
              <a:gd name="T1" fmla="*/ 0 h 519123"/>
              <a:gd name="T2" fmla="*/ 14401 w 14401"/>
              <a:gd name="T3" fmla="*/ 259562 h 519123"/>
              <a:gd name="T4" fmla="*/ 7201 w 14401"/>
              <a:gd name="T5" fmla="*/ 519123 h 519123"/>
              <a:gd name="T6" fmla="*/ 0 w 14401"/>
              <a:gd name="T7" fmla="*/ 259562 h 519123"/>
              <a:gd name="T8" fmla="*/ 0 w 14401"/>
              <a:gd name="T9" fmla="*/ 0 h 519123"/>
              <a:gd name="T10" fmla="*/ 14401 w 14401"/>
              <a:gd name="T11" fmla="*/ 519123 h 51912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4401"/>
              <a:gd name="T19" fmla="*/ 0 h 519123"/>
              <a:gd name="T20" fmla="*/ 14401 w 14401"/>
              <a:gd name="T21" fmla="*/ 519123 h 519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01" h="519123">
                <a:moveTo>
                  <a:pt x="0" y="0"/>
                </a:moveTo>
                <a:lnTo>
                  <a:pt x="14401" y="519123"/>
                </a:lnTo>
              </a:path>
            </a:pathLst>
          </a:custGeom>
          <a:noFill/>
          <a:ln w="12600" cap="sq">
            <a:solidFill>
              <a:srgbClr val="FFFFFF"/>
            </a:solidFill>
            <a:miter lim="800000"/>
            <a:headEnd type="arrow" w="med" len="med"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3319" name="Connettore 1 6"/>
          <p:cNvSpPr>
            <a:spLocks noChangeArrowheads="1"/>
          </p:cNvSpPr>
          <p:nvPr/>
        </p:nvSpPr>
        <p:spPr bwMode="auto">
          <a:xfrm flipH="1">
            <a:off x="1155700" y="1381125"/>
            <a:ext cx="22225" cy="792163"/>
          </a:xfrm>
          <a:custGeom>
            <a:avLst/>
            <a:gdLst>
              <a:gd name="T0" fmla="*/ 11160 w 22320"/>
              <a:gd name="T1" fmla="*/ 0 h 792364"/>
              <a:gd name="T2" fmla="*/ 22320 w 22320"/>
              <a:gd name="T3" fmla="*/ 396182 h 792364"/>
              <a:gd name="T4" fmla="*/ 11160 w 22320"/>
              <a:gd name="T5" fmla="*/ 792364 h 792364"/>
              <a:gd name="T6" fmla="*/ 0 w 22320"/>
              <a:gd name="T7" fmla="*/ 396182 h 792364"/>
              <a:gd name="T8" fmla="*/ 0 w 22320"/>
              <a:gd name="T9" fmla="*/ 0 h 792364"/>
              <a:gd name="T10" fmla="*/ 22320 w 22320"/>
              <a:gd name="T11" fmla="*/ 792364 h 79236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22320"/>
              <a:gd name="T19" fmla="*/ 0 h 792364"/>
              <a:gd name="T20" fmla="*/ 22320 w 22320"/>
              <a:gd name="T21" fmla="*/ 792364 h 7923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20" h="792364">
                <a:moveTo>
                  <a:pt x="0" y="0"/>
                </a:moveTo>
                <a:lnTo>
                  <a:pt x="22320" y="792364"/>
                </a:lnTo>
              </a:path>
            </a:pathLst>
          </a:custGeom>
          <a:noFill/>
          <a:ln w="12600" cap="sq">
            <a:solidFill>
              <a:srgbClr val="FFFFFF"/>
            </a:solidFill>
            <a:miter lim="800000"/>
            <a:headEnd type="arrow" w="med" len="med"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3320" name="Figura a mano libera 7"/>
          <p:cNvSpPr>
            <a:spLocks noChangeArrowheads="1"/>
          </p:cNvSpPr>
          <p:nvPr/>
        </p:nvSpPr>
        <p:spPr bwMode="auto">
          <a:xfrm>
            <a:off x="1314450" y="5532438"/>
            <a:ext cx="333375" cy="458787"/>
          </a:xfrm>
          <a:custGeom>
            <a:avLst/>
            <a:gdLst>
              <a:gd name="T0" fmla="*/ 166499 w 21600"/>
              <a:gd name="T1" fmla="*/ 0 h 21600"/>
              <a:gd name="T2" fmla="*/ 332997 w 21600"/>
              <a:gd name="T3" fmla="*/ 229679 h 21600"/>
              <a:gd name="T4" fmla="*/ 166499 w 21600"/>
              <a:gd name="T5" fmla="*/ 459357 h 21600"/>
              <a:gd name="T6" fmla="*/ 0 w 21600"/>
              <a:gd name="T7" fmla="*/ 229679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d</a:t>
            </a:r>
          </a:p>
        </p:txBody>
      </p:sp>
      <p:sp>
        <p:nvSpPr>
          <p:cNvPr id="13321" name="Figura a mano libera 8"/>
          <p:cNvSpPr>
            <a:spLocks noChangeArrowheads="1"/>
          </p:cNvSpPr>
          <p:nvPr/>
        </p:nvSpPr>
        <p:spPr bwMode="auto">
          <a:xfrm>
            <a:off x="839788" y="1506538"/>
            <a:ext cx="333375" cy="458787"/>
          </a:xfrm>
          <a:custGeom>
            <a:avLst/>
            <a:gdLst>
              <a:gd name="T0" fmla="*/ 166499 w 21600"/>
              <a:gd name="T1" fmla="*/ 0 h 21600"/>
              <a:gd name="T2" fmla="*/ 332997 w 21600"/>
              <a:gd name="T3" fmla="*/ 229679 h 21600"/>
              <a:gd name="T4" fmla="*/ 166499 w 21600"/>
              <a:gd name="T5" fmla="*/ 459357 h 21600"/>
              <a:gd name="T6" fmla="*/ 0 w 21600"/>
              <a:gd name="T7" fmla="*/ 229679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d</a:t>
            </a:r>
          </a:p>
        </p:txBody>
      </p:sp>
      <p:sp>
        <p:nvSpPr>
          <p:cNvPr id="11" name="Figura a mano libera 10"/>
          <p:cNvSpPr>
            <a:spLocks noChangeArrowheads="1"/>
          </p:cNvSpPr>
          <p:nvPr/>
        </p:nvSpPr>
        <p:spPr bwMode="auto">
          <a:xfrm>
            <a:off x="6146800" y="5791200"/>
            <a:ext cx="2736850" cy="398463"/>
          </a:xfrm>
          <a:custGeom>
            <a:avLst/>
            <a:gdLst>
              <a:gd name="T0" fmla="*/ 1369081 w 21600"/>
              <a:gd name="T1" fmla="*/ 0 h 21600"/>
              <a:gd name="T2" fmla="*/ 2738161 w 21600"/>
              <a:gd name="T3" fmla="*/ 199440 h 21600"/>
              <a:gd name="T4" fmla="*/ 1369081 w 21600"/>
              <a:gd name="T5" fmla="*/ 398879 h 21600"/>
              <a:gd name="T6" fmla="*/ 0 w 21600"/>
              <a:gd name="T7" fmla="*/ 1994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Same total drag as airfoil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95500" y="66601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>
                <a:hlinkClick r:id="rId6"/>
              </a:rPr>
              <a:t>http://www.aerospaceweb.org/question/aerodynamics/q0215.shtml</a:t>
            </a:r>
            <a:r>
              <a:rPr lang="it-IT" sz="1100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OVERVIEW: AIRFOIL STALL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669781"/>
            <a:ext cx="8937625" cy="2365375"/>
          </a:xfrm>
        </p:spPr>
        <p:txBody>
          <a:bodyPr rtlCol="0">
            <a:normAutofit/>
          </a:bodyPr>
          <a:lstStyle/>
          <a:p>
            <a:pPr marL="360363" indent="-277813"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60363" algn="l"/>
              </a:tabLst>
              <a:defRPr/>
            </a:pPr>
            <a:r>
              <a:rPr lang="it-IT" sz="1900" dirty="0" err="1">
                <a:latin typeface="+mj-lt"/>
              </a:rPr>
              <a:t>Friction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causes</a:t>
            </a:r>
            <a:r>
              <a:rPr lang="it-IT" sz="1900" dirty="0">
                <a:latin typeface="+mj-lt"/>
              </a:rPr>
              <a:t> flow </a:t>
            </a:r>
            <a:r>
              <a:rPr lang="it-IT" sz="1900" dirty="0" err="1">
                <a:latin typeface="+mj-lt"/>
              </a:rPr>
              <a:t>separation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within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boundary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layer</a:t>
            </a:r>
            <a:endParaRPr lang="it-IT" sz="1900" dirty="0">
              <a:latin typeface="+mj-lt"/>
            </a:endParaRPr>
          </a:p>
          <a:p>
            <a:pPr marL="900113" lvl="1" indent="-2762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AutoNum type="arabicPeriod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B.L.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either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laminar or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turbulent</a:t>
            </a:r>
            <a:endParaRPr lang="it-IT" sz="19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j-lt"/>
              <a:ea typeface="Microsoft YaHei" pitchFamily="2"/>
            </a:endParaRPr>
          </a:p>
          <a:p>
            <a:pPr marL="900113" lvl="1" indent="-2762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AutoNum type="arabicPeriod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All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laminar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B.L.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→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turbulent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B.L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.</a:t>
            </a:r>
          </a:p>
          <a:p>
            <a:pPr marL="900113" lvl="1" indent="-2762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AutoNum type="arabicPeriod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Turbulent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B.L.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 ‘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fuller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’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than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 laminar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B.L.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, more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resistant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to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 </a:t>
            </a: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cs typeface="Times New Roman" pitchFamily="18"/>
              </a:rPr>
              <a:t>separation</a:t>
            </a:r>
            <a:endParaRPr lang="it-IT" sz="19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j-lt"/>
              <a:cs typeface="Times New Roman" pitchFamily="18"/>
            </a:endParaRPr>
          </a:p>
          <a:p>
            <a:pPr marL="900113" lvl="1" indent="-27622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endParaRPr lang="it-IT" sz="19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j-lt"/>
              <a:cs typeface="Times New Roman" pitchFamily="18"/>
            </a:endParaRP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1900" dirty="0" err="1">
                <a:latin typeface="+mj-lt"/>
              </a:rPr>
              <a:t>Separation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creates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another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form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of</a:t>
            </a:r>
            <a:r>
              <a:rPr lang="it-IT" sz="1900" dirty="0">
                <a:latin typeface="+mj-lt"/>
              </a:rPr>
              <a:t> drag </a:t>
            </a:r>
            <a:r>
              <a:rPr lang="it-IT" sz="1900" dirty="0" err="1">
                <a:latin typeface="+mj-lt"/>
              </a:rPr>
              <a:t>called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pressure</a:t>
            </a:r>
            <a:r>
              <a:rPr lang="it-IT" sz="1900" dirty="0">
                <a:latin typeface="+mj-lt"/>
              </a:rPr>
              <a:t> drag due </a:t>
            </a:r>
            <a:r>
              <a:rPr lang="it-IT" sz="1900" dirty="0" err="1">
                <a:latin typeface="+mj-lt"/>
              </a:rPr>
              <a:t>to</a:t>
            </a:r>
            <a:r>
              <a:rPr lang="it-IT" sz="1900" dirty="0">
                <a:latin typeface="+mj-lt"/>
              </a:rPr>
              <a:t> </a:t>
            </a:r>
            <a:r>
              <a:rPr lang="it-IT" sz="1900" dirty="0" err="1">
                <a:latin typeface="+mj-lt"/>
              </a:rPr>
              <a:t>separation</a:t>
            </a:r>
            <a:endParaRPr lang="it-IT" sz="1900" dirty="0">
              <a:latin typeface="+mj-lt"/>
            </a:endParaRPr>
          </a:p>
          <a:p>
            <a:pPr marL="984250" lvl="1" indent="-360363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19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Dramatic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</a:t>
            </a:r>
            <a:r>
              <a:rPr lang="it-IT" sz="1900" b="1" dirty="0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loss </a:t>
            </a:r>
            <a:r>
              <a:rPr lang="it-IT" sz="1900" b="1" dirty="0" err="1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of</a:t>
            </a:r>
            <a:r>
              <a:rPr lang="it-IT" sz="1900" b="1" dirty="0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lift</a:t>
            </a:r>
            <a:r>
              <a:rPr lang="it-IT" sz="19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and </a:t>
            </a:r>
            <a:r>
              <a:rPr lang="it-IT" sz="1900" b="1" dirty="0" err="1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increase</a:t>
            </a:r>
            <a:r>
              <a:rPr lang="it-IT" sz="1900" b="1" dirty="0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</a:rPr>
              <a:t> in drag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04" y="3035156"/>
            <a:ext cx="4545259" cy="316614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08540" y="6356880"/>
            <a:ext cx="65205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hlinkClick r:id="rId4"/>
              </a:rPr>
              <a:t>https://commons.wikimedia.org/wiki/File:1915ca_abger_fluegel_(cropped_and_mirrored).jpg</a:t>
            </a:r>
            <a:r>
              <a:rPr lang="it-IT" sz="1100" dirty="0"/>
              <a:t>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WHY DOES BOUNDARY LAYER SEPARATE?</a:t>
            </a:r>
          </a:p>
        </p:txBody>
      </p:sp>
      <p:pic>
        <p:nvPicPr>
          <p:cNvPr id="15363" name="Picture 2" descr="https://upload.wikimedia.org/wikipedia/commons/thumb/c/c7/Boundary_layer_separation.svg/300px-Boundary_layer_separatio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37875"/>
            <a:ext cx="5934743" cy="340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tangolo 5"/>
          <p:cNvSpPr>
            <a:spLocks noChangeArrowheads="1"/>
          </p:cNvSpPr>
          <p:nvPr/>
        </p:nvSpPr>
        <p:spPr bwMode="auto">
          <a:xfrm>
            <a:off x="6151563" y="4351755"/>
            <a:ext cx="29924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3916BA"/>
                </a:solidFill>
                <a:latin typeface="Calibri" pitchFamily="34" charset="0"/>
              </a:rPr>
              <a:t>Graphical representation of the velocity profile in the boundary layer.</a:t>
            </a:r>
            <a:r>
              <a:rPr lang="en-US" dirty="0">
                <a:latin typeface="Calibri" pitchFamily="34" charset="0"/>
              </a:rPr>
              <a:t> 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5365" name="Rettangolo 6"/>
          <p:cNvSpPr>
            <a:spLocks noChangeArrowheads="1"/>
          </p:cNvSpPr>
          <p:nvPr/>
        </p:nvSpPr>
        <p:spPr bwMode="auto">
          <a:xfrm>
            <a:off x="585788" y="1243013"/>
            <a:ext cx="73866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916BA"/>
                </a:solidFill>
                <a:latin typeface="Calibri" pitchFamily="34" charset="0"/>
              </a:rPr>
              <a:t>Flow separation</a:t>
            </a:r>
            <a:r>
              <a:rPr lang="en-US" sz="2000" dirty="0">
                <a:latin typeface="Calibri" pitchFamily="34" charset="0"/>
              </a:rPr>
              <a:t> occurs when the BL travels far enough against an adverse pressure gradient that the speed of the BL relative to the object falls almost to zero.</a:t>
            </a:r>
          </a:p>
          <a:p>
            <a:r>
              <a:rPr lang="en-US" sz="2000" dirty="0">
                <a:latin typeface="Calibri" pitchFamily="34" charset="0"/>
              </a:rPr>
              <a:t> The fluid flow becomes detached from the surface of the object, and instead takes the forms of eddies and vortices.</a:t>
            </a:r>
            <a:r>
              <a:rPr lang="en-US" dirty="0">
                <a:latin typeface="Calibri" pitchFamily="34" charset="0"/>
              </a:rPr>
              <a:t> 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1620" y="6410196"/>
            <a:ext cx="5529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hlinkClick r:id="rId4"/>
              </a:rPr>
              <a:t>https://commons.wikimedia.org/wiki/File:Boundary_layer_separation.svg</a:t>
            </a:r>
            <a:r>
              <a:rPr lang="it-IT" sz="1100" dirty="0"/>
              <a:t>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/>
          <p:cNvSpPr>
            <a:spLocks noChangeArrowheads="1"/>
          </p:cNvSpPr>
          <p:nvPr/>
        </p:nvSpPr>
        <p:spPr bwMode="auto">
          <a:xfrm>
            <a:off x="1082675" y="522288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916BA"/>
                </a:solidFill>
                <a:latin typeface="Calibri" pitchFamily="34" charset="0"/>
              </a:rPr>
              <a:t>Airflow separating from a wing at a high angle of attack</a:t>
            </a:r>
            <a:endParaRPr lang="it-IT" sz="2400">
              <a:solidFill>
                <a:srgbClr val="3916BA"/>
              </a:solidFill>
              <a:latin typeface="Calibri" pitchFamily="34" charset="0"/>
            </a:endParaRPr>
          </a:p>
        </p:txBody>
      </p:sp>
      <p:pic>
        <p:nvPicPr>
          <p:cNvPr id="16387" name="Picture 2" descr="https://upload.wikimedia.org/wikipedia/commons/thumb/f/f2/1915ca_abger_fluegel_%28cropped_and_mirrored%29.jpg/800px-1915ca_abger_fluegel_%28cropped_and_mirrored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049338"/>
            <a:ext cx="76104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9" y="6553174"/>
            <a:ext cx="6523285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73242"/>
            <a:ext cx="8763000" cy="45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 err="1">
                <a:solidFill>
                  <a:srgbClr val="FF0000"/>
                </a:solidFill>
              </a:rPr>
              <a:t>Why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dirty="0" err="1">
                <a:solidFill>
                  <a:srgbClr val="FF0000"/>
                </a:solidFill>
              </a:rPr>
              <a:t>does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dirty="0" err="1">
                <a:solidFill>
                  <a:srgbClr val="FF0000"/>
                </a:solidFill>
              </a:rPr>
              <a:t>an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dirty="0" err="1">
                <a:solidFill>
                  <a:srgbClr val="FF0000"/>
                </a:solidFill>
              </a:rPr>
              <a:t>airfoil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dirty="0" err="1">
                <a:solidFill>
                  <a:srgbClr val="FF0000"/>
                </a:solidFill>
              </a:rPr>
              <a:t>stall</a:t>
            </a:r>
            <a:r>
              <a:rPr lang="it-IT" sz="4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2" descr="Risultati immagini per WHY DOES AN AIRFOIL STALL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459" y="2043112"/>
            <a:ext cx="3806826" cy="368995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85058" y="60558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>
                <a:hlinkClick r:id="rId4"/>
              </a:rPr>
              <a:t>https://en.wikipedia.org/wiki/Stall_(fluid_mechanics)</a:t>
            </a:r>
            <a:r>
              <a:rPr lang="it-IT" sz="1200" dirty="0"/>
              <a:t>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WHY DOES AN AIRFOIL STALL?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685800"/>
            <a:ext cx="8991600" cy="22193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sz="2200" dirty="0" err="1"/>
              <a:t>Two</a:t>
            </a:r>
            <a:r>
              <a:rPr lang="it-IT" sz="2200" dirty="0"/>
              <a:t> </a:t>
            </a:r>
            <a:r>
              <a:rPr lang="it-IT" sz="2200" dirty="0" err="1"/>
              <a:t>undesirable</a:t>
            </a:r>
            <a:r>
              <a:rPr lang="it-IT" sz="2200" dirty="0"/>
              <a:t> </a:t>
            </a:r>
            <a:r>
              <a:rPr lang="it-IT" sz="2200" dirty="0" err="1"/>
              <a:t>consequences</a:t>
            </a:r>
            <a:r>
              <a:rPr lang="it-IT" sz="2200" dirty="0"/>
              <a:t> </a:t>
            </a:r>
            <a:r>
              <a:rPr lang="it-IT" sz="2200" dirty="0" err="1"/>
              <a:t>of</a:t>
            </a:r>
            <a:r>
              <a:rPr lang="it-IT" sz="2200" dirty="0"/>
              <a:t> </a:t>
            </a:r>
            <a:r>
              <a:rPr lang="it-IT" sz="2200" dirty="0" err="1"/>
              <a:t>separated</a:t>
            </a:r>
            <a:r>
              <a:rPr lang="it-IT" sz="2200" dirty="0"/>
              <a:t> flow </a:t>
            </a:r>
            <a:r>
              <a:rPr lang="it-IT" sz="2200" dirty="0" err="1"/>
              <a:t>over</a:t>
            </a:r>
            <a:r>
              <a:rPr lang="it-IT" sz="2200" dirty="0"/>
              <a:t> </a:t>
            </a:r>
            <a:r>
              <a:rPr lang="it-IT" sz="2200" dirty="0" err="1"/>
              <a:t>airfoil</a:t>
            </a:r>
            <a:r>
              <a:rPr lang="it-IT" sz="2200" dirty="0"/>
              <a:t> </a:t>
            </a:r>
          </a:p>
          <a:p>
            <a:pPr marL="442913" lvl="1" indent="-8255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000" dirty="0" err="1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Dramatic</a:t>
            </a:r>
            <a:r>
              <a:rPr lang="it-IT" sz="2000" dirty="0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loss </a:t>
            </a:r>
            <a:r>
              <a:rPr lang="it-IT" sz="2000" dirty="0" err="1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of</a:t>
            </a:r>
            <a:r>
              <a:rPr lang="it-IT" sz="2000" dirty="0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lift (</a:t>
            </a:r>
            <a:r>
              <a:rPr lang="it-IT" sz="2000" dirty="0" err="1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stalling</a:t>
            </a:r>
            <a:r>
              <a:rPr lang="it-IT" sz="2000" dirty="0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)</a:t>
            </a:r>
          </a:p>
          <a:p>
            <a:pPr marL="0" lvl="2" indent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         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Separated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flow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causes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higher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pressure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on upper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surface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of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airfoil</a:t>
            </a:r>
            <a:endParaRPr lang="it-IT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360363" lvl="1" indent="8255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000" dirty="0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Major </a:t>
            </a:r>
            <a:r>
              <a:rPr lang="it-IT" sz="2000" dirty="0" err="1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increase</a:t>
            </a:r>
            <a:r>
              <a:rPr lang="it-IT" sz="2000" dirty="0">
                <a:solidFill>
                  <a:srgbClr val="3916BA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in drag</a:t>
            </a:r>
          </a:p>
          <a:p>
            <a:pPr marL="0" lvl="2" indent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         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Separation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causes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lower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pressure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on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trailing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edge</a:t>
            </a:r>
            <a:endParaRPr lang="it-IT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0" lvl="2" indent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         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Unbalance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of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pressure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force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causes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pressure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drag due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to</a:t>
            </a:r>
            <a:r>
              <a:rPr lang="it-IT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separation</a:t>
            </a:r>
            <a:endParaRPr lang="it-IT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</p:txBody>
      </p:sp>
      <p:pic>
        <p:nvPicPr>
          <p:cNvPr id="5122" name="Picture 2" descr="Risultati immagini per WHY DOES AN AIRFOIL STALL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038" y="3021680"/>
            <a:ext cx="3806826" cy="3689952"/>
          </a:xfrm>
          <a:prstGeom prst="rect">
            <a:avLst/>
          </a:prstGeom>
          <a:noFill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02" y="6550074"/>
            <a:ext cx="4572396" cy="3231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1074" y="625643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err="1">
                <a:solidFill>
                  <a:srgbClr val="FF0000"/>
                </a:solidFill>
              </a:rPr>
              <a:t>Summary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16506" y="2053390"/>
            <a:ext cx="676976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3200" dirty="0" err="1"/>
              <a:t>Viscous</a:t>
            </a:r>
            <a:r>
              <a:rPr lang="it-IT" sz="3200" dirty="0"/>
              <a:t> </a:t>
            </a:r>
            <a:r>
              <a:rPr lang="it-IT" sz="3200" dirty="0" err="1"/>
              <a:t>flows</a:t>
            </a:r>
            <a:endParaRPr lang="it-IT" sz="3200" dirty="0"/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3200" dirty="0"/>
              <a:t>Laminar vs </a:t>
            </a:r>
            <a:r>
              <a:rPr lang="it-IT" sz="3200" dirty="0" err="1"/>
              <a:t>turbulent</a:t>
            </a:r>
            <a:r>
              <a:rPr lang="it-IT" sz="3200" dirty="0"/>
              <a:t> </a:t>
            </a:r>
            <a:r>
              <a:rPr lang="it-IT" sz="3200" dirty="0" err="1"/>
              <a:t>flows</a:t>
            </a:r>
            <a:endParaRPr lang="it-IT" sz="3200" dirty="0"/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3200" dirty="0"/>
              <a:t>Reynolds </a:t>
            </a:r>
            <a:r>
              <a:rPr lang="it-IT" sz="3200" dirty="0" err="1"/>
              <a:t>number</a:t>
            </a:r>
            <a:endParaRPr lang="it-IT" sz="3200" dirty="0"/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3200" dirty="0"/>
              <a:t>Flow </a:t>
            </a:r>
            <a:r>
              <a:rPr lang="it-IT" sz="3200" dirty="0" err="1"/>
              <a:t>separation</a:t>
            </a:r>
            <a:endParaRPr lang="it-IT" sz="3200" dirty="0"/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it-IT" sz="3200" dirty="0" err="1"/>
              <a:t>Airfoil</a:t>
            </a:r>
            <a:r>
              <a:rPr lang="it-IT" sz="3200" dirty="0"/>
              <a:t> </a:t>
            </a:r>
            <a:r>
              <a:rPr lang="it-IT" sz="3200" dirty="0" err="1"/>
              <a:t>stall</a:t>
            </a:r>
            <a:endParaRPr lang="it-IT" sz="3200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2810" t="36409" r="25653" b="12955"/>
          <a:stretch>
            <a:fillRect/>
          </a:stretch>
        </p:blipFill>
        <p:spPr bwMode="auto">
          <a:xfrm>
            <a:off x="577516" y="2037346"/>
            <a:ext cx="7900946" cy="4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540042" y="737937"/>
            <a:ext cx="527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Inclination</a:t>
            </a:r>
            <a:r>
              <a:rPr lang="it-IT" sz="3200" dirty="0"/>
              <a:t> </a:t>
            </a:r>
            <a:r>
              <a:rPr lang="it-IT" sz="3200" dirty="0" err="1"/>
              <a:t>effects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756089" y="6384757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https://www.grc.nasa.gov/www/k-12/airplane/incline.html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SAMPLE DATA: CAMBERED AIRFOIL STALL</a:t>
            </a:r>
          </a:p>
        </p:txBody>
      </p:sp>
      <p:sp>
        <p:nvSpPr>
          <p:cNvPr id="18435" name="Figura a mano libera 2"/>
          <p:cNvSpPr>
            <a:spLocks noChangeArrowheads="1"/>
          </p:cNvSpPr>
          <p:nvPr/>
        </p:nvSpPr>
        <p:spPr bwMode="auto">
          <a:xfrm rot="5400013">
            <a:off x="-669925" y="3916363"/>
            <a:ext cx="2949575" cy="460375"/>
          </a:xfrm>
          <a:custGeom>
            <a:avLst/>
            <a:gdLst>
              <a:gd name="T0" fmla="*/ 1474918 w 21600"/>
              <a:gd name="T1" fmla="*/ 0 h 21600"/>
              <a:gd name="T2" fmla="*/ 2949836 w 21600"/>
              <a:gd name="T3" fmla="*/ 229679 h 21600"/>
              <a:gd name="T4" fmla="*/ 1474918 w 21600"/>
              <a:gd name="T5" fmla="*/ 459357 h 21600"/>
              <a:gd name="T6" fmla="*/ 0 w 21600"/>
              <a:gd name="T7" fmla="*/ 229679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Lift or Lift Coefficient</a:t>
            </a:r>
          </a:p>
        </p:txBody>
      </p:sp>
      <p:sp>
        <p:nvSpPr>
          <p:cNvPr id="18436" name="Connettore 1 3"/>
          <p:cNvSpPr>
            <a:spLocks noChangeArrowheads="1"/>
          </p:cNvSpPr>
          <p:nvPr/>
        </p:nvSpPr>
        <p:spPr bwMode="auto">
          <a:xfrm flipV="1">
            <a:off x="1366838" y="1274763"/>
            <a:ext cx="0" cy="4757737"/>
          </a:xfrm>
          <a:custGeom>
            <a:avLst/>
            <a:gdLst>
              <a:gd name="T0" fmla="*/ 0 h 4757760"/>
              <a:gd name="T1" fmla="*/ 2378880 h 4757760"/>
              <a:gd name="T2" fmla="*/ 4757760 h 4757760"/>
              <a:gd name="T3" fmla="*/ 2378880 h 4757760"/>
              <a:gd name="T4" fmla="*/ 0 h 4757760"/>
              <a:gd name="T5" fmla="*/ 4757760 h 475776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4757760"/>
              <a:gd name="T13" fmla="*/ 4757760 h 475776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4757760">
                <a:moveTo>
                  <a:pt x="0" y="0"/>
                </a:moveTo>
                <a:lnTo>
                  <a:pt x="1" y="4757760"/>
                </a:lnTo>
              </a:path>
            </a:pathLst>
          </a:custGeom>
          <a:noFill/>
          <a:ln w="9363" cap="sq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8437" name="Connettore 1 4"/>
          <p:cNvSpPr>
            <a:spLocks noChangeArrowheads="1"/>
          </p:cNvSpPr>
          <p:nvPr/>
        </p:nvSpPr>
        <p:spPr bwMode="auto">
          <a:xfrm>
            <a:off x="1362075" y="6040438"/>
            <a:ext cx="4757738" cy="0"/>
          </a:xfrm>
          <a:custGeom>
            <a:avLst/>
            <a:gdLst>
              <a:gd name="T0" fmla="*/ 2378702 w 4757403"/>
              <a:gd name="T1" fmla="*/ 4757403 w 4757403"/>
              <a:gd name="T2" fmla="*/ 2378702 w 4757403"/>
              <a:gd name="T3" fmla="*/ 0 w 4757403"/>
              <a:gd name="T4" fmla="*/ 0 w 4757403"/>
              <a:gd name="T5" fmla="*/ 4757403 w 47574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4757403"/>
              <a:gd name="T13" fmla="*/ 4757403 w 475740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4757403">
                <a:moveTo>
                  <a:pt x="0" y="0"/>
                </a:moveTo>
                <a:lnTo>
                  <a:pt x="4757403" y="1"/>
                </a:lnTo>
              </a:path>
            </a:pathLst>
          </a:custGeom>
          <a:noFill/>
          <a:ln w="9363" cap="sq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8438" name="Figura a mano libera 5"/>
          <p:cNvSpPr>
            <a:spLocks noChangeArrowheads="1"/>
          </p:cNvSpPr>
          <p:nvPr/>
        </p:nvSpPr>
        <p:spPr bwMode="auto">
          <a:xfrm>
            <a:off x="3062288" y="6175375"/>
            <a:ext cx="2490787" cy="458788"/>
          </a:xfrm>
          <a:custGeom>
            <a:avLst/>
            <a:gdLst>
              <a:gd name="T0" fmla="*/ 1244700 w 21600"/>
              <a:gd name="T1" fmla="*/ 0 h 21600"/>
              <a:gd name="T2" fmla="*/ 2489399 w 21600"/>
              <a:gd name="T3" fmla="*/ 229679 h 21600"/>
              <a:gd name="T4" fmla="*/ 1244700 w 21600"/>
              <a:gd name="T5" fmla="*/ 459357 h 21600"/>
              <a:gd name="T6" fmla="*/ 0 w 21600"/>
              <a:gd name="T7" fmla="*/ 229679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Angle of Attack, </a:t>
            </a:r>
            <a:r>
              <a:rPr lang="it-IT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Lucida Sans" pitchFamily="34" charset="0"/>
              </a:rPr>
              <a:t></a:t>
            </a:r>
          </a:p>
        </p:txBody>
      </p:sp>
      <p:sp>
        <p:nvSpPr>
          <p:cNvPr id="18439" name="Connettore 1 6"/>
          <p:cNvSpPr>
            <a:spLocks noChangeArrowheads="1"/>
          </p:cNvSpPr>
          <p:nvPr/>
        </p:nvSpPr>
        <p:spPr bwMode="auto">
          <a:xfrm flipV="1">
            <a:off x="-49212" y="2643188"/>
            <a:ext cx="5100637" cy="3825875"/>
          </a:xfrm>
          <a:custGeom>
            <a:avLst/>
            <a:gdLst>
              <a:gd name="T0" fmla="*/ 2550422 w 5100843"/>
              <a:gd name="T1" fmla="*/ 0 h 3826078"/>
              <a:gd name="T2" fmla="*/ 5100843 w 5100843"/>
              <a:gd name="T3" fmla="*/ 1913039 h 3826078"/>
              <a:gd name="T4" fmla="*/ 2550422 w 5100843"/>
              <a:gd name="T5" fmla="*/ 3826078 h 3826078"/>
              <a:gd name="T6" fmla="*/ 0 w 5100843"/>
              <a:gd name="T7" fmla="*/ 1913039 h 3826078"/>
              <a:gd name="T8" fmla="*/ 0 w 5100843"/>
              <a:gd name="T9" fmla="*/ 0 h 3826078"/>
              <a:gd name="T10" fmla="*/ 5100843 w 5100843"/>
              <a:gd name="T11" fmla="*/ 3826078 h 382607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100843"/>
              <a:gd name="T19" fmla="*/ 0 h 3826078"/>
              <a:gd name="T20" fmla="*/ 5100843 w 5100843"/>
              <a:gd name="T21" fmla="*/ 3826078 h 38260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00843" h="3826078">
                <a:moveTo>
                  <a:pt x="0" y="0"/>
                </a:moveTo>
                <a:lnTo>
                  <a:pt x="5100843" y="3826078"/>
                </a:lnTo>
              </a:path>
            </a:pathLst>
          </a:custGeom>
          <a:noFill/>
          <a:ln w="25557" cap="sq">
            <a:solidFill>
              <a:srgbClr val="FF0000"/>
            </a:solidFill>
            <a:miter lim="800000"/>
            <a:headEnd/>
            <a:tailEnd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8442" name="Figura a mano libera 9"/>
          <p:cNvSpPr>
            <a:spLocks noChangeArrowheads="1"/>
          </p:cNvSpPr>
          <p:nvPr/>
        </p:nvSpPr>
        <p:spPr bwMode="auto">
          <a:xfrm>
            <a:off x="5265738" y="1951038"/>
            <a:ext cx="2720975" cy="1311275"/>
          </a:xfrm>
          <a:custGeom>
            <a:avLst/>
            <a:gdLst>
              <a:gd name="T0" fmla="*/ 1360440 w 1714"/>
              <a:gd name="T1" fmla="*/ 0 h 826"/>
              <a:gd name="T2" fmla="*/ 2720879 w 1714"/>
              <a:gd name="T3" fmla="*/ 655561 h 826"/>
              <a:gd name="T4" fmla="*/ 1360440 w 1714"/>
              <a:gd name="T5" fmla="*/ 1311121 h 826"/>
              <a:gd name="T6" fmla="*/ 0 w 1714"/>
              <a:gd name="T7" fmla="*/ 655561 h 82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714"/>
              <a:gd name="T13" fmla="*/ 0 h 826"/>
              <a:gd name="T14" fmla="*/ 1714 w 1714"/>
              <a:gd name="T15" fmla="*/ 826 h 8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" h="826">
                <a:moveTo>
                  <a:pt x="0" y="345"/>
                </a:moveTo>
                <a:cubicBezTo>
                  <a:pt x="300" y="174"/>
                  <a:pt x="601" y="4"/>
                  <a:pt x="839" y="2"/>
                </a:cubicBezTo>
                <a:cubicBezTo>
                  <a:pt x="1077" y="0"/>
                  <a:pt x="1284" y="193"/>
                  <a:pt x="1430" y="330"/>
                </a:cubicBezTo>
                <a:cubicBezTo>
                  <a:pt x="1576" y="467"/>
                  <a:pt x="1645" y="646"/>
                  <a:pt x="1714" y="826"/>
                </a:cubicBezTo>
              </a:path>
            </a:pathLst>
          </a:custGeom>
          <a:noFill/>
          <a:ln w="25557" cap="sq">
            <a:solidFill>
              <a:srgbClr val="FF0000"/>
            </a:solidFill>
            <a:round/>
            <a:headEnd/>
            <a:tailEnd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8443" name="Connettore 1 10"/>
          <p:cNvSpPr>
            <a:spLocks noChangeArrowheads="1"/>
          </p:cNvSpPr>
          <p:nvPr/>
        </p:nvSpPr>
        <p:spPr bwMode="auto">
          <a:xfrm flipV="1">
            <a:off x="4497388" y="1016000"/>
            <a:ext cx="2740025" cy="2055813"/>
          </a:xfrm>
          <a:custGeom>
            <a:avLst/>
            <a:gdLst>
              <a:gd name="T0" fmla="*/ 1369982 w 2739963"/>
              <a:gd name="T1" fmla="*/ 0 h 2055964"/>
              <a:gd name="T2" fmla="*/ 2739963 w 2739963"/>
              <a:gd name="T3" fmla="*/ 1027982 h 2055964"/>
              <a:gd name="T4" fmla="*/ 1369982 w 2739963"/>
              <a:gd name="T5" fmla="*/ 2055964 h 2055964"/>
              <a:gd name="T6" fmla="*/ 0 w 2739963"/>
              <a:gd name="T7" fmla="*/ 1027982 h 2055964"/>
              <a:gd name="T8" fmla="*/ 0 w 2739963"/>
              <a:gd name="T9" fmla="*/ 0 h 2055964"/>
              <a:gd name="T10" fmla="*/ 2739963 w 2739963"/>
              <a:gd name="T11" fmla="*/ 2055964 h 205596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2739963"/>
              <a:gd name="T19" fmla="*/ 0 h 2055964"/>
              <a:gd name="T20" fmla="*/ 2739963 w 2739963"/>
              <a:gd name="T21" fmla="*/ 2055964 h 20559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9963" h="2055964">
                <a:moveTo>
                  <a:pt x="0" y="0"/>
                </a:moveTo>
                <a:lnTo>
                  <a:pt x="2739963" y="2055964"/>
                </a:lnTo>
              </a:path>
            </a:pathLst>
          </a:custGeom>
          <a:noFill/>
          <a:ln w="25557" cap="sq">
            <a:solidFill>
              <a:srgbClr val="FF0000"/>
            </a:solidFill>
            <a:miter lim="800000"/>
            <a:headEnd/>
            <a:tailEnd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8444" name="Connettore 1 11"/>
          <p:cNvSpPr>
            <a:spLocks noChangeArrowheads="1"/>
          </p:cNvSpPr>
          <p:nvPr/>
        </p:nvSpPr>
        <p:spPr bwMode="auto">
          <a:xfrm>
            <a:off x="2314575" y="3125788"/>
            <a:ext cx="833438" cy="846137"/>
          </a:xfrm>
          <a:custGeom>
            <a:avLst/>
            <a:gdLst>
              <a:gd name="T0" fmla="*/ 416701 w 833402"/>
              <a:gd name="T1" fmla="*/ 0 h 846002"/>
              <a:gd name="T2" fmla="*/ 833402 w 833402"/>
              <a:gd name="T3" fmla="*/ 423001 h 846002"/>
              <a:gd name="T4" fmla="*/ 416701 w 833402"/>
              <a:gd name="T5" fmla="*/ 846002 h 846002"/>
              <a:gd name="T6" fmla="*/ 0 w 833402"/>
              <a:gd name="T7" fmla="*/ 423001 h 846002"/>
              <a:gd name="T8" fmla="*/ 0 w 833402"/>
              <a:gd name="T9" fmla="*/ 0 h 846002"/>
              <a:gd name="T10" fmla="*/ 833402 w 833402"/>
              <a:gd name="T11" fmla="*/ 846002 h 84600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33402"/>
              <a:gd name="T19" fmla="*/ 0 h 846002"/>
              <a:gd name="T20" fmla="*/ 833402 w 833402"/>
              <a:gd name="T21" fmla="*/ 846002 h 8460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3402" h="846002">
                <a:moveTo>
                  <a:pt x="0" y="0"/>
                </a:moveTo>
                <a:lnTo>
                  <a:pt x="833402" y="846002"/>
                </a:lnTo>
              </a:path>
            </a:pathLst>
          </a:custGeom>
          <a:noFill/>
          <a:ln w="9363" cap="sq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18445" name="Connettore 1 12"/>
          <p:cNvSpPr>
            <a:spLocks noChangeArrowheads="1"/>
          </p:cNvSpPr>
          <p:nvPr/>
        </p:nvSpPr>
        <p:spPr bwMode="auto">
          <a:xfrm flipV="1">
            <a:off x="6602413" y="2873375"/>
            <a:ext cx="1038225" cy="715963"/>
          </a:xfrm>
          <a:custGeom>
            <a:avLst/>
            <a:gdLst>
              <a:gd name="T0" fmla="*/ 519119 w 1038237"/>
              <a:gd name="T1" fmla="*/ 0 h 715682"/>
              <a:gd name="T2" fmla="*/ 1038237 w 1038237"/>
              <a:gd name="T3" fmla="*/ 357841 h 715682"/>
              <a:gd name="T4" fmla="*/ 519119 w 1038237"/>
              <a:gd name="T5" fmla="*/ 715682 h 715682"/>
              <a:gd name="T6" fmla="*/ 0 w 1038237"/>
              <a:gd name="T7" fmla="*/ 357841 h 715682"/>
              <a:gd name="T8" fmla="*/ 0 w 1038237"/>
              <a:gd name="T9" fmla="*/ 0 h 715682"/>
              <a:gd name="T10" fmla="*/ 1038237 w 1038237"/>
              <a:gd name="T11" fmla="*/ 715682 h 71568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038237"/>
              <a:gd name="T19" fmla="*/ 0 h 715682"/>
              <a:gd name="T20" fmla="*/ 1038237 w 1038237"/>
              <a:gd name="T21" fmla="*/ 715682 h 7156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8237" h="715682">
                <a:moveTo>
                  <a:pt x="0" y="0"/>
                </a:moveTo>
                <a:lnTo>
                  <a:pt x="1038237" y="715682"/>
                </a:lnTo>
              </a:path>
            </a:pathLst>
          </a:custGeom>
          <a:noFill/>
          <a:ln w="9363" cap="sq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6" y="864394"/>
            <a:ext cx="2825593" cy="209629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26572" y="680408"/>
            <a:ext cx="1371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170FC1"/>
                </a:solidFill>
              </a:rPr>
              <a:t>https://answers.unity.com/questions/910684/how-to-create-interactive-fluid-effect.html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515" y="3607732"/>
            <a:ext cx="3216405" cy="224220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6602413" y="5882267"/>
            <a:ext cx="18995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170FC1"/>
                </a:solidFill>
              </a:rPr>
              <a:t>https://en.wikipedia.org/wiki/Flow_separation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REAL EFFECTS: VISCOSITY (</a:t>
            </a:r>
            <a:r>
              <a:rPr lang="it-IT" sz="2800" dirty="0">
                <a:latin typeface="Symbol" pitchFamily="18" charset="2"/>
              </a:rPr>
              <a:t></a:t>
            </a:r>
            <a:r>
              <a:rPr lang="it-IT" sz="2800" dirty="0"/>
              <a:t>)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069306"/>
            <a:ext cx="8991600" cy="602932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en-US" dirty="0"/>
              <a:t>To understand drag and actual airfoil/wing behavior we need an understanding of viscous flows.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en-US" b="1" dirty="0"/>
              <a:t>Inviscid (frictionless) flow around a body will result in zero drag!</a:t>
            </a:r>
          </a:p>
          <a:p>
            <a:pPr marL="0" lvl="1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endParaRPr lang="en-US" sz="2000" b="1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0" lvl="2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endParaRPr lang="en-US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342717" indent="-342717" fontAlgn="auto">
              <a:lnSpc>
                <a:spcPct val="90000"/>
              </a:lnSpc>
              <a:spcAft>
                <a:spcPts val="0"/>
              </a:spcAft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Do all real flows have friction?</a:t>
            </a:r>
          </a:p>
          <a:p>
            <a:pPr marL="342717" indent="-34271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endParaRPr lang="en-US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90074" y="1050606"/>
            <a:ext cx="7636042" cy="264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52425" indent="-352425"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en-US" sz="2000" dirty="0"/>
              <a:t>Flow adheres to surface because of friction between gas and solid boundary.  Thin region of retarded flow in vicinity of surface, called a ‘</a:t>
            </a:r>
            <a:r>
              <a:rPr lang="en-US" sz="2000" dirty="0">
                <a:solidFill>
                  <a:srgbClr val="3916BA"/>
                </a:solidFill>
              </a:rPr>
              <a:t>Boundary Layer</a:t>
            </a:r>
            <a:r>
              <a:rPr lang="en-US" sz="2000" dirty="0"/>
              <a:t>’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endParaRPr lang="en-US" sz="2400" dirty="0"/>
          </a:p>
          <a:p>
            <a:pPr marL="803275" lvl="2" indent="277813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569913" algn="l"/>
                <a:tab pos="720725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At outer edge of B.L., V</a:t>
            </a:r>
            <a:r>
              <a:rPr lang="en-US" sz="2000" baseline="-25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cs typeface="Times New Roman" pitchFamily="18"/>
              </a:rPr>
              <a:t>∞</a:t>
            </a:r>
          </a:p>
          <a:p>
            <a:pPr marL="803275" lvl="2" indent="277813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569913" algn="l"/>
                <a:tab pos="720725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At solid boundary, V=0</a:t>
            </a:r>
          </a:p>
          <a:p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03" y="3524369"/>
            <a:ext cx="4243184" cy="279221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96452" y="6436894"/>
            <a:ext cx="6412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Source: </a:t>
            </a:r>
            <a:r>
              <a:rPr lang="it-IT" sz="1100" dirty="0">
                <a:hlinkClick r:id="rId3"/>
              </a:rPr>
              <a:t>https://leehamnews.com/2018/01/05/bjorns-corner-aircraft-drag-reduction-part-11/</a:t>
            </a:r>
            <a:r>
              <a:rPr lang="it-IT" sz="1100" dirty="0"/>
              <a:t>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0" y="152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BOUNDARY LAYER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COMMENTS ON VISCOUS FLOWS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7177"/>
            <a:ext cx="6447443" cy="25858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0026" y="5415660"/>
            <a:ext cx="58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Velocity</a:t>
            </a:r>
            <a:r>
              <a:rPr lang="it-IT" dirty="0"/>
              <a:t> </a:t>
            </a:r>
            <a:r>
              <a:rPr lang="it-IT" dirty="0" err="1"/>
              <a:t>profile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 </a:t>
            </a:r>
            <a:r>
              <a:rPr lang="it-IT" dirty="0" err="1"/>
              <a:t>boundary</a:t>
            </a:r>
            <a:r>
              <a:rPr lang="it-IT" dirty="0"/>
              <a:t> </a:t>
            </a:r>
            <a:r>
              <a:rPr lang="it-IT" dirty="0" err="1"/>
              <a:t>layer</a:t>
            </a:r>
            <a:endParaRPr lang="it-IT" dirty="0"/>
          </a:p>
          <a:p>
            <a:r>
              <a:rPr lang="it-IT" dirty="0"/>
              <a:t> </a:t>
            </a:r>
            <a:r>
              <a:rPr lang="it-IT" sz="900" dirty="0">
                <a:hlinkClick r:id="rId4"/>
              </a:rPr>
              <a:t>https://en.wikipedia.org/wiki/Boundary_layer_thickness</a:t>
            </a:r>
            <a:r>
              <a:rPr lang="it-IT" sz="900" dirty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565447" y="3185182"/>
            <a:ext cx="240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Boundary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layer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93152" y="4472559"/>
            <a:ext cx="240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Surface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81816" y="1427198"/>
            <a:ext cx="355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Outer </a:t>
            </a:r>
            <a:r>
              <a:rPr lang="it-IT" dirty="0" err="1">
                <a:solidFill>
                  <a:srgbClr val="FF0000"/>
                </a:solidFill>
              </a:rPr>
              <a:t>edge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boundary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layer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5511114" y="1704246"/>
            <a:ext cx="1054333" cy="85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5959778" y="4191955"/>
            <a:ext cx="1211337" cy="448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-1" t="10263" r="657" b="19473"/>
          <a:stretch/>
        </p:blipFill>
        <p:spPr>
          <a:xfrm>
            <a:off x="106191" y="3932442"/>
            <a:ext cx="5125964" cy="2719136"/>
          </a:xfrm>
          <a:prstGeom prst="rect">
            <a:avLst/>
          </a:prstGeom>
        </p:spPr>
      </p:pic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TYPES OF FLOWS: FRICTION VS. NO-FRICTION</a:t>
            </a:r>
          </a:p>
        </p:txBody>
      </p:sp>
      <p:sp>
        <p:nvSpPr>
          <p:cNvPr id="7173" name="Connettore 1 4"/>
          <p:cNvSpPr>
            <a:spLocks noChangeArrowheads="1"/>
          </p:cNvSpPr>
          <p:nvPr/>
        </p:nvSpPr>
        <p:spPr bwMode="auto">
          <a:xfrm flipH="1">
            <a:off x="2803524" y="3975358"/>
            <a:ext cx="2863349" cy="1022310"/>
          </a:xfrm>
          <a:custGeom>
            <a:avLst/>
            <a:gdLst>
              <a:gd name="T0" fmla="*/ 928802 w 1857603"/>
              <a:gd name="T1" fmla="*/ 0 h 1225798"/>
              <a:gd name="T2" fmla="*/ 1857603 w 1857603"/>
              <a:gd name="T3" fmla="*/ 612899 h 1225798"/>
              <a:gd name="T4" fmla="*/ 928802 w 1857603"/>
              <a:gd name="T5" fmla="*/ 1225798 h 1225798"/>
              <a:gd name="T6" fmla="*/ 0 w 1857603"/>
              <a:gd name="T7" fmla="*/ 612899 h 1225798"/>
              <a:gd name="T8" fmla="*/ 0 w 1857603"/>
              <a:gd name="T9" fmla="*/ 0 h 1225798"/>
              <a:gd name="T10" fmla="*/ 1857603 w 1857603"/>
              <a:gd name="T11" fmla="*/ 1225798 h 122579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857603"/>
              <a:gd name="T19" fmla="*/ 0 h 1225798"/>
              <a:gd name="T20" fmla="*/ 1857603 w 1857603"/>
              <a:gd name="T21" fmla="*/ 1225798 h 12257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7603" h="1225798">
                <a:moveTo>
                  <a:pt x="0" y="0"/>
                </a:moveTo>
                <a:lnTo>
                  <a:pt x="1857603" y="1225798"/>
                </a:lnTo>
              </a:path>
            </a:pathLst>
          </a:custGeom>
          <a:noFill/>
          <a:ln w="22225" cap="sq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sp>
        <p:nvSpPr>
          <p:cNvPr id="7174" name="Connettore 1 5"/>
          <p:cNvSpPr>
            <a:spLocks noChangeArrowheads="1"/>
          </p:cNvSpPr>
          <p:nvPr/>
        </p:nvSpPr>
        <p:spPr bwMode="auto">
          <a:xfrm flipH="1">
            <a:off x="2669173" y="5833734"/>
            <a:ext cx="2880267" cy="182055"/>
          </a:xfrm>
          <a:custGeom>
            <a:avLst/>
            <a:gdLst>
              <a:gd name="T0" fmla="*/ 1091341 w 2182681"/>
              <a:gd name="T1" fmla="*/ 0 h 368283"/>
              <a:gd name="T2" fmla="*/ 2182681 w 2182681"/>
              <a:gd name="T3" fmla="*/ 184142 h 368283"/>
              <a:gd name="T4" fmla="*/ 1091341 w 2182681"/>
              <a:gd name="T5" fmla="*/ 368283 h 368283"/>
              <a:gd name="T6" fmla="*/ 0 w 2182681"/>
              <a:gd name="T7" fmla="*/ 184142 h 368283"/>
              <a:gd name="T8" fmla="*/ 0 w 2182681"/>
              <a:gd name="T9" fmla="*/ 0 h 368283"/>
              <a:gd name="T10" fmla="*/ 2182681 w 2182681"/>
              <a:gd name="T11" fmla="*/ 368283 h 36828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2182681"/>
              <a:gd name="T19" fmla="*/ 0 h 368283"/>
              <a:gd name="T20" fmla="*/ 2182681 w 2182681"/>
              <a:gd name="T21" fmla="*/ 368283 h 3682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82681" h="368283">
                <a:moveTo>
                  <a:pt x="0" y="0"/>
                </a:moveTo>
                <a:lnTo>
                  <a:pt x="2182681" y="368283"/>
                </a:lnTo>
              </a:path>
            </a:pathLst>
          </a:custGeom>
          <a:noFill/>
          <a:ln w="9363" cap="sq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lIns="90004" tIns="46798" rIns="90004" bIns="46798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173" y="893247"/>
            <a:ext cx="3850104" cy="238146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1593889"/>
            <a:ext cx="29885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hlinkClick r:id="rId5"/>
              </a:rPr>
              <a:t>http://www.zoombd24.com/boundary-layer-control-airfoil-boundary-layer-separation-control-devices-details</a:t>
            </a:r>
            <a:r>
              <a:rPr lang="it-IT" sz="900" dirty="0"/>
              <a:t> </a:t>
            </a:r>
            <a:endParaRPr lang="it-IT" sz="2400" dirty="0"/>
          </a:p>
        </p:txBody>
      </p:sp>
      <p:sp>
        <p:nvSpPr>
          <p:cNvPr id="7172" name="Figura a mano libera 3"/>
          <p:cNvSpPr>
            <a:spLocks noChangeArrowheads="1"/>
          </p:cNvSpPr>
          <p:nvPr/>
        </p:nvSpPr>
        <p:spPr bwMode="auto">
          <a:xfrm>
            <a:off x="5549440" y="3772118"/>
            <a:ext cx="3594560" cy="2341279"/>
          </a:xfrm>
          <a:custGeom>
            <a:avLst/>
            <a:gdLst>
              <a:gd name="T0" fmla="*/ 2201939 w 21600"/>
              <a:gd name="T1" fmla="*/ 0 h 21600"/>
              <a:gd name="T2" fmla="*/ 4403878 w 21600"/>
              <a:gd name="T3" fmla="*/ 1419121 h 21600"/>
              <a:gd name="T4" fmla="*/ 2201939 w 21600"/>
              <a:gd name="T5" fmla="*/ 2838242 h 21600"/>
              <a:gd name="T6" fmla="*/ 0 w 21600"/>
              <a:gd name="T7" fmla="*/ 141912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Flow very close to surface of airfoil is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Influenced by friction and is viscous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(boundary layer flow)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Stall (separation) is a viscous phenomena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Flow away from airfoil is not influenced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by friction and is wholly inviscid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6982" y="66429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>
                <a:hlinkClick r:id="rId6"/>
              </a:rPr>
              <a:t>https://people.rit.edu/pnveme/MECE409/Images/FlowClassification.html</a:t>
            </a:r>
            <a:r>
              <a:rPr lang="it-IT" sz="900" dirty="0"/>
              <a:t>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44379" y="340554"/>
            <a:ext cx="8590547" cy="185261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defRPr/>
            </a:pP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viscous</a:t>
            </a:r>
            <a:r>
              <a:rPr lang="it-IT" dirty="0"/>
              <a:t> </a:t>
            </a:r>
            <a:r>
              <a:rPr lang="it-IT" dirty="0" err="1"/>
              <a:t>flows</a:t>
            </a:r>
            <a:endParaRPr lang="it-IT" dirty="0"/>
          </a:p>
          <a:p>
            <a:pPr fontAlgn="auto"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endParaRPr lang="it-IT" dirty="0"/>
          </a:p>
          <a:p>
            <a:pPr marL="546100" lvl="1" indent="-273050" fontAlgn="auto"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400" dirty="0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Laminar: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streamlines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are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smooth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and regular and a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fluid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element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moves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smoothly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along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a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streamline</a:t>
            </a:r>
            <a:endParaRPr lang="it-IT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  <a:p>
            <a:pPr marL="546100" lvl="1" indent="-273050" fontAlgn="auto"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ct val="100000"/>
              <a:buFont typeface="Times New Roman" pitchFamily="18"/>
              <a:buChar char="–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  <a:defRPr/>
            </a:pPr>
            <a:r>
              <a:rPr lang="it-IT" sz="2400" dirty="0" err="1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Turbulent</a:t>
            </a:r>
            <a:r>
              <a:rPr lang="it-IT" sz="2400" dirty="0">
                <a:solidFill>
                  <a:srgbClr val="3333CC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: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streamlines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break up and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fluid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elements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move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in a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random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,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irregular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, and </a:t>
            </a:r>
            <a:r>
              <a:rPr lang="it-IT" sz="24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chaotic</a:t>
            </a:r>
            <a:r>
              <a:rPr lang="it-IT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</a:rPr>
              <a:t> fashion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86" y="2493592"/>
            <a:ext cx="2956009" cy="40716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98793" y="5121147"/>
            <a:ext cx="174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Laminar flow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98794" y="2987001"/>
            <a:ext cx="174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Turbulence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98793" y="4146407"/>
            <a:ext cx="174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Transition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4859755" y="3171667"/>
            <a:ext cx="1539038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3956858" y="4238740"/>
            <a:ext cx="2441935" cy="7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3587290" y="5305813"/>
            <a:ext cx="2811503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90667" y="6562351"/>
            <a:ext cx="8538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/>
              <a:t>https://www.quora.com/Which-is-better-in-a-heat-transfer-laminar-flow-or-turbulent-flow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7630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/>
              <a:t>LAMINAR VERSUS TURBULENT FLOW</a:t>
            </a:r>
          </a:p>
        </p:txBody>
      </p:sp>
      <p:sp>
        <p:nvSpPr>
          <p:cNvPr id="9221" name="Figura a mano libera 5"/>
          <p:cNvSpPr>
            <a:spLocks noChangeArrowheads="1"/>
          </p:cNvSpPr>
          <p:nvPr/>
        </p:nvSpPr>
        <p:spPr bwMode="auto">
          <a:xfrm>
            <a:off x="1196389" y="1090027"/>
            <a:ext cx="5781925" cy="463842"/>
          </a:xfrm>
          <a:custGeom>
            <a:avLst/>
            <a:gdLst>
              <a:gd name="T0" fmla="*/ 1736821 w 21600"/>
              <a:gd name="T1" fmla="*/ 0 h 21600"/>
              <a:gd name="T2" fmla="*/ 3473641 w 21600"/>
              <a:gd name="T3" fmla="*/ 412381 h 21600"/>
              <a:gd name="T4" fmla="*/ 1736821 w 21600"/>
              <a:gd name="T5" fmla="*/ 824761 h 21600"/>
              <a:gd name="T6" fmla="*/ 0 w 21600"/>
              <a:gd name="T7" fmla="*/ 41238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All B.L.’s transition from laminar to turbulent</a:t>
            </a:r>
          </a:p>
        </p:txBody>
      </p:sp>
      <p:sp>
        <p:nvSpPr>
          <p:cNvPr id="9222" name="Figura a mano libera 7"/>
          <p:cNvSpPr>
            <a:spLocks noChangeArrowheads="1"/>
          </p:cNvSpPr>
          <p:nvPr/>
        </p:nvSpPr>
        <p:spPr bwMode="auto">
          <a:xfrm>
            <a:off x="1299245" y="5977354"/>
            <a:ext cx="6064082" cy="463842"/>
          </a:xfrm>
          <a:custGeom>
            <a:avLst/>
            <a:gdLst>
              <a:gd name="T0" fmla="*/ 1285921 w 21600"/>
              <a:gd name="T1" fmla="*/ 0 h 21600"/>
              <a:gd name="T2" fmla="*/ 2571841 w 21600"/>
              <a:gd name="T3" fmla="*/ 412381 h 21600"/>
              <a:gd name="T4" fmla="*/ 1285921 w 21600"/>
              <a:gd name="T5" fmla="*/ 824761 h 21600"/>
              <a:gd name="T6" fmla="*/ 0 w 21600"/>
              <a:gd name="T7" fmla="*/ 41238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lIns="90004" tIns="46798" rIns="90004" bIns="46798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Turbulent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 </a:t>
            </a: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velocity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 </a:t>
            </a: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profiles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 are ‘</a:t>
            </a:r>
            <a:r>
              <a:rPr lang="it-IT" sz="2400" dirty="0" err="1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fuller</a:t>
            </a:r>
            <a:r>
              <a:rPr lang="it-IT" sz="2400" dirty="0">
                <a:solidFill>
                  <a:srgbClr val="3333CC"/>
                </a:solidFill>
                <a:latin typeface="Times New Roman" pitchFamily="18" charset="0"/>
                <a:ea typeface="Microsoft YaHei" pitchFamily="34" charset="-122"/>
                <a:cs typeface="Lucida Sans" pitchFamily="34" charset="0"/>
              </a:rPr>
              <a:t>’</a:t>
            </a:r>
          </a:p>
        </p:txBody>
      </p:sp>
      <p:pic>
        <p:nvPicPr>
          <p:cNvPr id="19458" name="Picture 2" descr="Risultati immagini per boundary 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6970"/>
            <a:ext cx="8218404" cy="372396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 rot="16200000">
            <a:off x="6996730" y="3914664"/>
            <a:ext cx="30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https://www.cfdsupport.com/OpenFOAM-Training-by-CFD-Support/node279.html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1895" y="1079285"/>
            <a:ext cx="770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170FC1"/>
                </a:solidFill>
              </a:rPr>
              <a:t>Velocity</a:t>
            </a:r>
            <a:r>
              <a:rPr lang="it-IT" sz="2400" dirty="0">
                <a:solidFill>
                  <a:srgbClr val="170FC1"/>
                </a:solidFill>
              </a:rPr>
              <a:t> </a:t>
            </a:r>
            <a:r>
              <a:rPr lang="it-IT" sz="2400" dirty="0" err="1">
                <a:solidFill>
                  <a:srgbClr val="170FC1"/>
                </a:solidFill>
              </a:rPr>
              <a:t>boundary</a:t>
            </a:r>
            <a:r>
              <a:rPr lang="it-IT" sz="2400" dirty="0">
                <a:solidFill>
                  <a:srgbClr val="170FC1"/>
                </a:solidFill>
              </a:rPr>
              <a:t> </a:t>
            </a:r>
            <a:r>
              <a:rPr lang="it-IT" sz="2400" dirty="0" err="1">
                <a:solidFill>
                  <a:srgbClr val="170FC1"/>
                </a:solidFill>
              </a:rPr>
              <a:t>layer</a:t>
            </a:r>
            <a:r>
              <a:rPr lang="it-IT" sz="2400" dirty="0">
                <a:solidFill>
                  <a:srgbClr val="170FC1"/>
                </a:solidFill>
              </a:rPr>
              <a:t> </a:t>
            </a:r>
            <a:r>
              <a:rPr lang="it-IT" sz="2400" dirty="0" err="1">
                <a:solidFill>
                  <a:srgbClr val="170FC1"/>
                </a:solidFill>
              </a:rPr>
              <a:t>development</a:t>
            </a:r>
            <a:r>
              <a:rPr lang="it-IT" sz="2400" dirty="0">
                <a:solidFill>
                  <a:srgbClr val="170FC1"/>
                </a:solidFill>
              </a:rPr>
              <a:t> on a </a:t>
            </a:r>
            <a:r>
              <a:rPr lang="it-IT" sz="2400" dirty="0" err="1">
                <a:solidFill>
                  <a:srgbClr val="170FC1"/>
                </a:solidFill>
              </a:rPr>
              <a:t>flat</a:t>
            </a:r>
            <a:r>
              <a:rPr lang="it-IT" sz="2400" dirty="0">
                <a:solidFill>
                  <a:srgbClr val="170FC1"/>
                </a:solidFill>
              </a:rPr>
              <a:t> </a:t>
            </a:r>
            <a:r>
              <a:rPr lang="it-IT" sz="2400" dirty="0" err="1">
                <a:solidFill>
                  <a:srgbClr val="170FC1"/>
                </a:solidFill>
              </a:rPr>
              <a:t>plate</a:t>
            </a:r>
            <a:r>
              <a:rPr lang="it-IT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131" y="2127980"/>
            <a:ext cx="9829641" cy="373770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17813" y="5865689"/>
            <a:ext cx="6708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hlinkClick r:id="rId3"/>
              </a:rPr>
              <a:t>https://physics.stackexchange.com/questions/281281/about-the-definition-of-boundary-layer</a:t>
            </a:r>
            <a:r>
              <a:rPr lang="it-IT" sz="11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. Effects of visco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8. Effects of viscosity</Template>
  <TotalTime>166</TotalTime>
  <Words>806</Words>
  <Application>Microsoft Office PowerPoint</Application>
  <PresentationFormat>Presentazione su schermo (4:3)</PresentationFormat>
  <Paragraphs>120</Paragraphs>
  <Slides>21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Microsoft YaHei</vt:lpstr>
      <vt:lpstr>Arial</vt:lpstr>
      <vt:lpstr>Calibri</vt:lpstr>
      <vt:lpstr>Century Gothic</vt:lpstr>
      <vt:lpstr>Lucida Sans</vt:lpstr>
      <vt:lpstr>Symbol</vt:lpstr>
      <vt:lpstr>Times New Roman</vt:lpstr>
      <vt:lpstr>Wingdings</vt:lpstr>
      <vt:lpstr>8. Effects of viscosity</vt:lpstr>
      <vt:lpstr>U3_L2_ALL6        </vt:lpstr>
      <vt:lpstr>Presentazione standard di PowerPoint</vt:lpstr>
      <vt:lpstr>REAL EFFECTS: VISCOSITY ()</vt:lpstr>
      <vt:lpstr>Presentazione standard di PowerPoint</vt:lpstr>
      <vt:lpstr>COMMENTS ON VISCOUS FLOWS</vt:lpstr>
      <vt:lpstr>TYPES OF FLOWS: FRICTION VS. NO-FRICTION</vt:lpstr>
      <vt:lpstr>Presentazione standard di PowerPoint</vt:lpstr>
      <vt:lpstr>LAMINAR VERSUS TURBULENT FLOW</vt:lpstr>
      <vt:lpstr>Presentazione standard di PowerPoint</vt:lpstr>
      <vt:lpstr>Presentazione standard di PowerPoint</vt:lpstr>
      <vt:lpstr>THE REYNOLDS NUMBER, Re</vt:lpstr>
      <vt:lpstr>Presentazione standard di PowerPoint</vt:lpstr>
      <vt:lpstr>FLOW SEPARATION</vt:lpstr>
      <vt:lpstr>COMPARISON OF DRAG FORCES</vt:lpstr>
      <vt:lpstr>OVERVIEW: AIRFOIL STALL</vt:lpstr>
      <vt:lpstr>WHY DOES BOUNDARY LAYER SEPARATE?</vt:lpstr>
      <vt:lpstr>Presentazione standard di PowerPoint</vt:lpstr>
      <vt:lpstr>Why does an airfoil stall?</vt:lpstr>
      <vt:lpstr>WHY DOES AN AIRFOIL STALL?</vt:lpstr>
      <vt:lpstr>Presentazione standard di PowerPoint</vt:lpstr>
      <vt:lpstr>SAMPLE DATA: CAMBERED AIRFOIL STALL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   </dc:title>
  <dc:creator>max</dc:creator>
  <cp:lastModifiedBy>massimo eccher</cp:lastModifiedBy>
  <cp:revision>19</cp:revision>
  <dcterms:created xsi:type="dcterms:W3CDTF">2017-12-28T13:24:53Z</dcterms:created>
  <dcterms:modified xsi:type="dcterms:W3CDTF">2018-08-28T09:14:11Z</dcterms:modified>
</cp:coreProperties>
</file>