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2"/>
  </p:notesMasterIdLst>
  <p:handoutMasterIdLst>
    <p:handoutMasterId r:id="rId13"/>
  </p:handoutMasterIdLst>
  <p:sldIdLst>
    <p:sldId id="321" r:id="rId2"/>
    <p:sldId id="264" r:id="rId3"/>
    <p:sldId id="307" r:id="rId4"/>
    <p:sldId id="265" r:id="rId5"/>
    <p:sldId id="270" r:id="rId6"/>
    <p:sldId id="271" r:id="rId7"/>
    <p:sldId id="273" r:id="rId8"/>
    <p:sldId id="274" r:id="rId9"/>
    <p:sldId id="275" r:id="rId10"/>
    <p:sldId id="32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2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9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intestazione 2"/>
          <p:cNvSpPr txBox="1">
            <a:spLocks noGrp="1"/>
          </p:cNvSpPr>
          <p:nvPr>
            <p:ph type="hdr" sz="quarter"/>
          </p:nvPr>
        </p:nvSpPr>
        <p:spPr>
          <a:xfrm>
            <a:off x="-356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quarter" idx="1"/>
          </p:nvPr>
        </p:nvSpPr>
        <p:spPr>
          <a:xfrm>
            <a:off x="388439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2"/>
          </p:nvPr>
        </p:nvSpPr>
        <p:spPr>
          <a:xfrm>
            <a:off x="-356" y="868536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3"/>
          </p:nvPr>
        </p:nvSpPr>
        <p:spPr>
          <a:xfrm>
            <a:off x="3884398" y="868536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3CDE35-0C61-439D-9732-24B91422F294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6285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797"/>
            <a:ext cx="356" cy="35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043" cy="41144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1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it-IT" sz="1200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Times New Roman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57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32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84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7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173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59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59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30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63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49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EB7081-A448-4D42-A9E4-7DD7DD8FBC67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673244-7573-4929-A003-4250FB93A589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F2F9DE-336A-4473-87AE-E14C67D897BE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>
          <a:xfrm>
            <a:off x="6604987" y="6629336"/>
            <a:ext cx="3859792" cy="2286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Fundamentals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Physics</a:t>
            </a:r>
            <a:r>
              <a:rPr lang="it-IT" dirty="0"/>
              <a:t>   2017-18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64251-5F05-4FD7-BF6B-6DEBAFB41ECB}" type="slidenum">
              <a:rPr/>
              <a:pPr lv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07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9EC197-5696-4E51-9913-36E74D500C1F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440CAC-5B86-4CD1-8083-DCF13B3B765D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DE0D8E-E249-4449-8B9E-F3495E1D5A55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1155D3-470B-4F5C-81A2-EF1EF707408A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6EB91C-A973-4700-BCBD-73C0C9455406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Fundamentals of Physics   2017-18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C64251-5F05-4FD7-BF6B-6DEBAFB41ECB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2EC11-724E-4478-8318-48997D38AA4C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655750-1C62-4D43-B637-02623F91065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A0329F45-5B10-4485-9F1F-61D434ACB042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6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914400" y="494666"/>
            <a:ext cx="8686800" cy="2058988"/>
          </a:xfrm>
        </p:spPr>
        <p:txBody>
          <a:bodyPr>
            <a:normAutofit fontScale="90000"/>
          </a:bodyPr>
          <a:lstStyle/>
          <a:p>
            <a:pPr lvl="0" algn="l"/>
            <a:r>
              <a:rPr lang="it-IT" sz="4000" dirty="0">
                <a:solidFill>
                  <a:schemeClr val="bg1"/>
                </a:solidFill>
              </a:rPr>
              <a:t>U3_L1_ALL2</a:t>
            </a:r>
            <a:br>
              <a:rPr lang="it-IT" sz="4000" dirty="0">
                <a:solidFill>
                  <a:schemeClr val="bg1"/>
                </a:solidFill>
              </a:rPr>
            </a:br>
            <a:br>
              <a:rPr lang="it-IT" sz="40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CasellaDiTesto 5"/>
          <p:cNvSpPr txBox="1"/>
          <p:nvPr/>
        </p:nvSpPr>
        <p:spPr>
          <a:xfrm>
            <a:off x="587026" y="5644444"/>
            <a:ext cx="7879640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 dirty="0" err="1">
                <a:solidFill>
                  <a:schemeClr val="bg1"/>
                </a:solidFill>
                <a:uFillTx/>
                <a:latin typeface="Century Gothic"/>
              </a:rPr>
              <a:t>Class</a:t>
            </a:r>
            <a:r>
              <a:rPr lang="it-IT" sz="18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: 5 </a:t>
            </a:r>
            <a:r>
              <a:rPr lang="it-IT" sz="1800" b="1" i="0" u="none" strike="noStrike" kern="1200" cap="none" spc="0" baseline="0" dirty="0" err="1">
                <a:solidFill>
                  <a:schemeClr val="bg1"/>
                </a:solidFill>
                <a:uFillTx/>
                <a:latin typeface="Century Gothic"/>
              </a:rPr>
              <a:t>CM</a:t>
            </a:r>
            <a:r>
              <a:rPr lang="it-IT" sz="18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/TL				            Prof. Massimo </a:t>
            </a:r>
            <a:r>
              <a:rPr lang="it-IT" sz="1800" b="1" i="0" u="none" strike="noStrike" kern="1200" cap="none" spc="0" baseline="0" dirty="0" err="1">
                <a:solidFill>
                  <a:schemeClr val="bg1"/>
                </a:solidFill>
                <a:uFillTx/>
                <a:latin typeface="Century Gothic"/>
              </a:rPr>
              <a:t>Eccher</a:t>
            </a:r>
            <a:endParaRPr lang="it-IT" sz="1800" b="1" i="0" u="none" strike="noStrike" kern="1200" cap="none" spc="0" baseline="0" dirty="0">
              <a:solidFill>
                <a:schemeClr val="bg1"/>
              </a:solidFill>
              <a:uFillTx/>
              <a:latin typeface="Century Gothic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 dirty="0" err="1">
                <a:solidFill>
                  <a:schemeClr val="bg1"/>
                </a:solidFill>
                <a:uFillTx/>
                <a:latin typeface="Century Gothic"/>
              </a:rPr>
              <a:t>School</a:t>
            </a:r>
            <a:r>
              <a:rPr lang="it-IT" sz="18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 </a:t>
            </a:r>
            <a:r>
              <a:rPr lang="it-IT" sz="1800" b="1" i="0" u="none" strike="noStrike" kern="1200" cap="none" spc="0" baseline="0" dirty="0" err="1">
                <a:solidFill>
                  <a:schemeClr val="bg1"/>
                </a:solidFill>
                <a:uFillTx/>
                <a:latin typeface="Century Gothic"/>
              </a:rPr>
              <a:t>year</a:t>
            </a:r>
            <a:r>
              <a:rPr lang="it-IT" sz="18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: 2017-18 </a:t>
            </a:r>
            <a:r>
              <a:rPr lang="it-IT" sz="1800" b="0" i="0" u="none" strike="noStrike" kern="1200" cap="none" spc="0" baseline="0" dirty="0">
                <a:solidFill>
                  <a:schemeClr val="bg1"/>
                </a:solidFill>
                <a:uFillTx/>
                <a:latin typeface="Century Gothic"/>
              </a:rPr>
              <a:t>	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65354" y="2523742"/>
            <a:ext cx="8015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 err="1">
                <a:solidFill>
                  <a:srgbClr val="FFFF00"/>
                </a:solidFill>
                <a:latin typeface="Century Gothic"/>
              </a:rPr>
              <a:t>Aerodynamics</a:t>
            </a:r>
            <a:r>
              <a:rPr lang="it-IT" sz="4800" b="1" dirty="0">
                <a:solidFill>
                  <a:srgbClr val="FFFF00"/>
                </a:solidFill>
                <a:latin typeface="Century Gothic"/>
              </a:rPr>
              <a:t> and </a:t>
            </a:r>
            <a:r>
              <a:rPr lang="it-IT" sz="4800" b="1" dirty="0" err="1">
                <a:solidFill>
                  <a:srgbClr val="FFFF00"/>
                </a:solidFill>
                <a:latin typeface="Century Gothic"/>
              </a:rPr>
              <a:t>Airfoils</a:t>
            </a:r>
            <a:endParaRPr lang="it-IT" sz="4800" b="1" dirty="0">
              <a:solidFill>
                <a:srgbClr val="FFFF0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WHY DOES LIFT CURVE BEND OVER?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99BBCE56-EA47-4144-9A53-FD60921CAD6C}"/>
              </a:ext>
            </a:extLst>
          </p:cNvPr>
          <p:cNvSpPr/>
          <p:nvPr/>
        </p:nvSpPr>
        <p:spPr>
          <a:xfrm>
            <a:off x="1601948" y="6383643"/>
            <a:ext cx="7039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Source: http://www.formula1-dictionary.net/coanda_effect.html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0C4FD0F-5352-4CCB-B991-FB2614029B8F}"/>
              </a:ext>
            </a:extLst>
          </p:cNvPr>
          <p:cNvSpPr txBox="1"/>
          <p:nvPr/>
        </p:nvSpPr>
        <p:spPr>
          <a:xfrm>
            <a:off x="6571620" y="1511462"/>
            <a:ext cx="22089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NO LIFT</a:t>
            </a: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r>
              <a:rPr lang="it-IT" sz="2800" b="1" dirty="0">
                <a:solidFill>
                  <a:srgbClr val="FF0000"/>
                </a:solidFill>
              </a:rPr>
              <a:t>FLIGHT</a:t>
            </a: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endParaRPr lang="it-IT" sz="2800" b="1" dirty="0">
              <a:solidFill>
                <a:srgbClr val="FF0000"/>
              </a:solidFill>
            </a:endParaRPr>
          </a:p>
          <a:p>
            <a:r>
              <a:rPr lang="it-IT" sz="2800" b="1" dirty="0">
                <a:solidFill>
                  <a:srgbClr val="FF0000"/>
                </a:solidFill>
              </a:rPr>
              <a:t>STALL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oanda_angle_of_attack">
            <a:extLst>
              <a:ext uri="{FF2B5EF4-FFF2-40B4-BE49-F238E27FC236}">
                <a16:creationId xmlns:a16="http://schemas.microsoft.com/office/drawing/2014/main" id="{4EDE51ED-95F1-40C5-A188-DBF93D06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36" y="945002"/>
            <a:ext cx="5582017" cy="496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7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IRFOILS VERSUS W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   WINGS and AIRFOILS</a:t>
            </a:r>
          </a:p>
        </p:txBody>
      </p:sp>
      <p:sp>
        <p:nvSpPr>
          <p:cNvPr id="8" name="Rettangolo 7"/>
          <p:cNvSpPr/>
          <p:nvPr/>
        </p:nvSpPr>
        <p:spPr>
          <a:xfrm>
            <a:off x="828155" y="5417758"/>
            <a:ext cx="73837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/>
              </a:rPr>
              <a:t>An airfoil  is the shape of a wing.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/>
              </a:rPr>
              <a:t>An airfoil-shaped body moved through a fluid produces an aerodynamic force.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81E22C-94AB-445E-9B81-D41C25D05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749" y="1296538"/>
            <a:ext cx="6096696" cy="3731146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EF75F9D0-A5B4-4579-A1A3-E17A54CC7A3A}"/>
              </a:ext>
            </a:extLst>
          </p:cNvPr>
          <p:cNvSpPr/>
          <p:nvPr/>
        </p:nvSpPr>
        <p:spPr>
          <a:xfrm>
            <a:off x="2463421" y="5027684"/>
            <a:ext cx="6096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err="1"/>
              <a:t>Adapted</a:t>
            </a:r>
            <a:r>
              <a:rPr lang="it-IT" sz="1200" dirty="0"/>
              <a:t> from: http://www.aerospaceweb.org/question/design/q0101.shtml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HELP ME </a:t>
            </a:r>
            <a:r>
              <a:rPr lang="it-IT" sz="2800" dirty="0" err="1"/>
              <a:t>with</a:t>
            </a:r>
            <a:r>
              <a:rPr lang="it-IT" sz="2800" dirty="0"/>
              <a:t> AIRFOIL TERMINOLOGY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78971" y="3835400"/>
            <a:ext cx="8991600" cy="3022600"/>
          </a:xfrm>
        </p:spPr>
        <p:txBody>
          <a:bodyPr>
            <a:normAutofit/>
          </a:bodyPr>
          <a:lstStyle/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 err="1">
                <a:solidFill>
                  <a:srgbClr val="FF0000"/>
                </a:solidFill>
              </a:rPr>
              <a:t>Mean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Chamber</a:t>
            </a:r>
            <a:r>
              <a:rPr lang="it-IT" sz="2000" dirty="0">
                <a:solidFill>
                  <a:srgbClr val="FF0000"/>
                </a:solidFill>
              </a:rPr>
              <a:t> Line: </a:t>
            </a:r>
            <a:r>
              <a:rPr lang="it-IT" sz="2000" dirty="0"/>
              <a:t>Set of </a:t>
            </a:r>
            <a:r>
              <a:rPr lang="it-IT" sz="2000" dirty="0" err="1"/>
              <a:t>points</a:t>
            </a:r>
            <a:r>
              <a:rPr lang="it-IT" sz="2000" dirty="0"/>
              <a:t> </a:t>
            </a:r>
            <a:r>
              <a:rPr lang="it-IT" sz="2000" dirty="0" err="1"/>
              <a:t>halfway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….. and </a:t>
            </a:r>
            <a:r>
              <a:rPr lang="it-IT" sz="2000" dirty="0" err="1"/>
              <a:t>……surfaces</a:t>
            </a:r>
            <a:endParaRPr lang="it-IT" sz="2000" dirty="0"/>
          </a:p>
          <a:p>
            <a:pPr marL="0" lvl="1" indent="0">
              <a:lnSpc>
                <a:spcPct val="90000"/>
              </a:lnSpc>
              <a:spcBef>
                <a:spcPts val="500"/>
              </a:spcBef>
              <a:buClr>
                <a:schemeClr val="bg1"/>
              </a:buClr>
              <a:buSzPct val="100000"/>
              <a:buNone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it-IT" sz="2000" dirty="0"/>
              <a:t>			  </a:t>
            </a:r>
            <a:r>
              <a:rPr lang="it-IT" sz="2000" dirty="0" err="1"/>
              <a:t>measured</a:t>
            </a:r>
            <a:r>
              <a:rPr lang="it-IT" sz="2000" dirty="0"/>
              <a:t> </a:t>
            </a:r>
            <a:r>
              <a:rPr lang="it-IT" sz="2000" dirty="0" err="1"/>
              <a:t>perpendicular</a:t>
            </a:r>
            <a:r>
              <a:rPr lang="it-IT" sz="2000" dirty="0"/>
              <a:t> to </a:t>
            </a:r>
            <a:r>
              <a:rPr lang="it-IT" sz="2000" dirty="0" err="1"/>
              <a:t>mean</a:t>
            </a:r>
            <a:r>
              <a:rPr lang="it-IT" sz="2000" dirty="0"/>
              <a:t> </a:t>
            </a:r>
            <a:r>
              <a:rPr lang="it-IT" sz="2000" dirty="0" err="1"/>
              <a:t>chamber</a:t>
            </a:r>
            <a:r>
              <a:rPr lang="it-IT" sz="2000" dirty="0"/>
              <a:t> line </a:t>
            </a:r>
            <a:r>
              <a:rPr lang="it-IT" sz="2000" dirty="0" err="1"/>
              <a:t>itself</a:t>
            </a:r>
            <a:endParaRPr lang="it-IT" sz="2000" dirty="0"/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 err="1">
                <a:solidFill>
                  <a:srgbClr val="FF0000"/>
                </a:solidFill>
              </a:rPr>
              <a:t>Leading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Edge</a:t>
            </a:r>
            <a:r>
              <a:rPr lang="it-IT" sz="2000" dirty="0"/>
              <a:t>: </a:t>
            </a:r>
            <a:r>
              <a:rPr lang="it-IT" sz="2000" dirty="0" err="1"/>
              <a:t>Most</a:t>
            </a:r>
            <a:r>
              <a:rPr lang="it-IT" sz="2000" dirty="0"/>
              <a:t> </a:t>
            </a:r>
            <a:r>
              <a:rPr lang="it-IT" sz="2000" dirty="0" err="1"/>
              <a:t>forward</a:t>
            </a:r>
            <a:r>
              <a:rPr lang="it-IT" sz="2000" dirty="0"/>
              <a:t> </a:t>
            </a:r>
            <a:r>
              <a:rPr lang="it-IT" sz="2000" dirty="0" err="1"/>
              <a:t>point</a:t>
            </a:r>
            <a:r>
              <a:rPr lang="it-IT" sz="2000" dirty="0"/>
              <a:t> of </a:t>
            </a:r>
            <a:r>
              <a:rPr lang="it-IT" sz="2000" dirty="0" err="1"/>
              <a:t>mean</a:t>
            </a:r>
            <a:r>
              <a:rPr lang="it-IT" sz="2000" dirty="0"/>
              <a:t> …..</a:t>
            </a:r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 err="1">
                <a:solidFill>
                  <a:srgbClr val="FF0000"/>
                </a:solidFill>
              </a:rPr>
              <a:t>Trailing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Edge</a:t>
            </a:r>
            <a:r>
              <a:rPr lang="it-IT" sz="2000" dirty="0"/>
              <a:t>: </a:t>
            </a:r>
            <a:r>
              <a:rPr lang="it-IT" sz="2000" dirty="0" err="1"/>
              <a:t>Most</a:t>
            </a:r>
            <a:r>
              <a:rPr lang="it-IT" sz="2000" dirty="0"/>
              <a:t> </a:t>
            </a:r>
            <a:r>
              <a:rPr lang="it-IT" sz="2000" dirty="0" err="1"/>
              <a:t>reward</a:t>
            </a:r>
            <a:r>
              <a:rPr lang="it-IT" sz="2000" dirty="0"/>
              <a:t> </a:t>
            </a:r>
            <a:r>
              <a:rPr lang="it-IT" sz="2000" dirty="0" err="1"/>
              <a:t>point</a:t>
            </a:r>
            <a:r>
              <a:rPr lang="it-IT" sz="2000" dirty="0"/>
              <a:t> of </a:t>
            </a:r>
            <a:r>
              <a:rPr lang="it-IT" sz="2000" dirty="0" err="1"/>
              <a:t>mean</a:t>
            </a:r>
            <a:r>
              <a:rPr lang="it-IT" sz="2000" dirty="0"/>
              <a:t> </a:t>
            </a:r>
            <a:r>
              <a:rPr lang="it-IT" sz="2000" dirty="0" err="1"/>
              <a:t>……</a:t>
            </a:r>
            <a:r>
              <a:rPr lang="it-IT" sz="2000" dirty="0"/>
              <a:t>.</a:t>
            </a:r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 err="1">
                <a:solidFill>
                  <a:srgbClr val="FF0000"/>
                </a:solidFill>
              </a:rPr>
              <a:t>Chord</a:t>
            </a:r>
            <a:r>
              <a:rPr lang="it-IT" sz="2000" dirty="0">
                <a:solidFill>
                  <a:srgbClr val="FF0000"/>
                </a:solidFill>
              </a:rPr>
              <a:t> Line</a:t>
            </a:r>
            <a:r>
              <a:rPr lang="it-IT" sz="2000" dirty="0"/>
              <a:t>: </a:t>
            </a:r>
            <a:r>
              <a:rPr lang="it-IT" sz="2000" dirty="0" err="1"/>
              <a:t>Straight</a:t>
            </a:r>
            <a:r>
              <a:rPr lang="it-IT" sz="2000" dirty="0"/>
              <a:t> line </a:t>
            </a:r>
            <a:r>
              <a:rPr lang="it-IT" sz="2000" dirty="0" err="1"/>
              <a:t>connecting</a:t>
            </a:r>
            <a:r>
              <a:rPr lang="it-IT" sz="2000" dirty="0"/>
              <a:t> </a:t>
            </a:r>
            <a:r>
              <a:rPr lang="it-IT" sz="2000" dirty="0" err="1"/>
              <a:t>……</a:t>
            </a:r>
            <a:r>
              <a:rPr lang="it-IT" sz="2000" dirty="0"/>
              <a:t>.</a:t>
            </a:r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 err="1">
                <a:solidFill>
                  <a:srgbClr val="FF0000"/>
                </a:solidFill>
              </a:rPr>
              <a:t>Chord</a:t>
            </a:r>
            <a:r>
              <a:rPr lang="it-IT" sz="2000" dirty="0">
                <a:solidFill>
                  <a:srgbClr val="FF0000"/>
                </a:solidFill>
              </a:rPr>
              <a:t>, c</a:t>
            </a:r>
            <a:r>
              <a:rPr lang="it-IT" sz="2000" dirty="0"/>
              <a:t>: </a:t>
            </a:r>
            <a:r>
              <a:rPr lang="it-IT" sz="2000" dirty="0" err="1"/>
              <a:t>Distance</a:t>
            </a:r>
            <a:r>
              <a:rPr lang="it-IT" sz="2000" dirty="0"/>
              <a:t> </a:t>
            </a:r>
            <a:r>
              <a:rPr lang="it-IT" sz="2000" dirty="0" err="1"/>
              <a:t>along</a:t>
            </a:r>
            <a:r>
              <a:rPr lang="it-IT" sz="2000" dirty="0"/>
              <a:t> the </a:t>
            </a:r>
            <a:r>
              <a:rPr lang="it-IT" sz="2000" dirty="0" err="1"/>
              <a:t>chord</a:t>
            </a:r>
            <a:r>
              <a:rPr lang="it-IT" sz="2000" dirty="0"/>
              <a:t> </a:t>
            </a:r>
            <a:r>
              <a:rPr lang="it-IT" sz="2000" dirty="0" err="1"/>
              <a:t>line</a:t>
            </a:r>
            <a:r>
              <a:rPr lang="it-IT" sz="2000" dirty="0"/>
              <a:t> ….. </a:t>
            </a:r>
            <a:r>
              <a:rPr lang="it-IT" sz="2000" dirty="0" err="1"/>
              <a:t>to</a:t>
            </a:r>
            <a:r>
              <a:rPr lang="it-IT" sz="2000" dirty="0"/>
              <a:t> </a:t>
            </a:r>
            <a:r>
              <a:rPr lang="it-IT" sz="2000" dirty="0" err="1"/>
              <a:t>trailing</a:t>
            </a:r>
            <a:r>
              <a:rPr lang="it-IT" sz="2000" dirty="0"/>
              <a:t> </a:t>
            </a:r>
            <a:r>
              <a:rPr lang="it-IT" sz="2000" dirty="0" err="1"/>
              <a:t>edge</a:t>
            </a:r>
            <a:endParaRPr lang="it-IT" sz="2000" dirty="0"/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Camber</a:t>
            </a:r>
            <a:r>
              <a:rPr lang="it-IT" sz="2000" dirty="0"/>
              <a:t>: </a:t>
            </a:r>
            <a:r>
              <a:rPr lang="it-IT" sz="2000" dirty="0" err="1"/>
              <a:t>……</a:t>
            </a:r>
            <a:r>
              <a:rPr lang="it-IT" sz="2000" dirty="0"/>
              <a:t>. </a:t>
            </a:r>
            <a:r>
              <a:rPr lang="it-IT" sz="2000" dirty="0" err="1"/>
              <a:t>distance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</a:t>
            </a:r>
            <a:r>
              <a:rPr lang="it-IT" sz="2000" dirty="0" err="1"/>
              <a:t>……line</a:t>
            </a:r>
            <a:r>
              <a:rPr lang="it-IT" sz="2000" dirty="0"/>
              <a:t> and </a:t>
            </a:r>
            <a:r>
              <a:rPr lang="it-IT" sz="2000" dirty="0" err="1"/>
              <a:t>……</a:t>
            </a:r>
            <a:r>
              <a:rPr lang="it-IT" sz="2000" dirty="0"/>
              <a:t> </a:t>
            </a:r>
            <a:r>
              <a:rPr lang="it-IT" sz="2000" dirty="0" err="1"/>
              <a:t>line</a:t>
            </a:r>
            <a:r>
              <a:rPr lang="it-IT" sz="2000" dirty="0"/>
              <a:t> </a:t>
            </a:r>
          </a:p>
          <a:p>
            <a:pPr marL="265113" lvl="0" indent="-265113">
              <a:lnSpc>
                <a:spcPct val="90000"/>
              </a:lnSpc>
              <a:buClr>
                <a:schemeClr val="bg1"/>
              </a:buClr>
              <a:buSzPct val="100000"/>
              <a:buFont typeface="Times New Roman" pitchFamily="18"/>
              <a:buChar char="•"/>
            </a:pPr>
            <a:r>
              <a:rPr lang="it-IT" sz="2000" dirty="0"/>
              <a:t>               </a:t>
            </a:r>
            <a:r>
              <a:rPr lang="it-IT" sz="2000" dirty="0" err="1"/>
              <a:t>measured</a:t>
            </a:r>
            <a:r>
              <a:rPr lang="it-IT" sz="2000" dirty="0"/>
              <a:t> </a:t>
            </a:r>
            <a:r>
              <a:rPr lang="it-IT" sz="2000" dirty="0" err="1"/>
              <a:t>perpendicular</a:t>
            </a:r>
            <a:r>
              <a:rPr lang="it-IT" sz="2000" dirty="0"/>
              <a:t> </a:t>
            </a:r>
            <a:r>
              <a:rPr lang="it-IT" sz="2000" dirty="0" err="1"/>
              <a:t>to</a:t>
            </a:r>
            <a:r>
              <a:rPr lang="it-IT" sz="2000" dirty="0"/>
              <a:t>   </a:t>
            </a:r>
            <a:r>
              <a:rPr lang="it-IT" sz="2000" dirty="0" err="1"/>
              <a:t>chord</a:t>
            </a:r>
            <a:r>
              <a:rPr lang="it-IT" sz="2000" dirty="0"/>
              <a:t> line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F3B3F19-6029-4E12-9A68-E026C3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183" y="904854"/>
            <a:ext cx="6353175" cy="26860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EF4636C5-7030-4294-8534-C6255C3CE069}"/>
              </a:ext>
            </a:extLst>
          </p:cNvPr>
          <p:cNvSpPr/>
          <p:nvPr/>
        </p:nvSpPr>
        <p:spPr>
          <a:xfrm>
            <a:off x="2845558" y="3574653"/>
            <a:ext cx="6096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err="1"/>
              <a:t>Adapted</a:t>
            </a:r>
            <a:r>
              <a:rPr lang="it-IT" sz="1200" dirty="0"/>
              <a:t> from: http://www.aerospaceweb.org/question/design/q0101.shtml</a:t>
            </a:r>
          </a:p>
        </p:txBody>
      </p:sp>
    </p:spTree>
    <p:extLst>
      <p:ext uri="{BB962C8B-B14F-4D97-AF65-F5344CB8AC3E}">
        <p14:creationId xmlns:p14="http://schemas.microsoft.com/office/powerpoint/2010/main" val="179256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NAL EXAM SAMPLE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685800"/>
            <a:ext cx="8991600" cy="473075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/>
              <a:buChar char="•"/>
            </a:pPr>
            <a:r>
              <a:rPr lang="it-IT"/>
              <a:t>“Tell me everything can you about the design of these wings…”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lum bright="-50000"/>
            <a:alphaModFix/>
          </a:blip>
          <a:srcRect t="15945" b="12058"/>
          <a:stretch>
            <a:fillRect/>
          </a:stretch>
        </p:blipFill>
        <p:spPr>
          <a:xfrm>
            <a:off x="642960" y="4714920"/>
            <a:ext cx="3536999" cy="19717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lum bright="-50000"/>
            <a:alphaModFix/>
          </a:blip>
          <a:srcRect/>
          <a:stretch>
            <a:fillRect/>
          </a:stretch>
        </p:blipFill>
        <p:spPr>
          <a:xfrm>
            <a:off x="509759" y="1143000"/>
            <a:ext cx="2600279" cy="34574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lum bright="-50000"/>
            <a:alphaModFix/>
          </a:blip>
          <a:srcRect/>
          <a:stretch>
            <a:fillRect/>
          </a:stretch>
        </p:blipFill>
        <p:spPr>
          <a:xfrm>
            <a:off x="4924437" y="1171437"/>
            <a:ext cx="3817802" cy="28641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 cstate="print">
            <a:lum bright="-50000"/>
            <a:alphaModFix/>
          </a:blip>
          <a:srcRect l="9064" t="22942" r="3752" b="16493"/>
          <a:stretch>
            <a:fillRect/>
          </a:stretch>
        </p:blipFill>
        <p:spPr>
          <a:xfrm>
            <a:off x="4544997" y="4299115"/>
            <a:ext cx="4297323" cy="223812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onnettore 1 7"/>
          <p:cNvSpPr/>
          <p:nvPr/>
        </p:nvSpPr>
        <p:spPr>
          <a:xfrm flipV="1">
            <a:off x="1903323" y="1480678"/>
            <a:ext cx="2546283" cy="2430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Connettore 1 8"/>
          <p:cNvSpPr/>
          <p:nvPr/>
        </p:nvSpPr>
        <p:spPr>
          <a:xfrm>
            <a:off x="1916280" y="1736637"/>
            <a:ext cx="2557439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Figura a mano libera 9"/>
          <p:cNvSpPr/>
          <p:nvPr/>
        </p:nvSpPr>
        <p:spPr>
          <a:xfrm>
            <a:off x="4255196" y="1366918"/>
            <a:ext cx="334052" cy="46384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Symbol" panose="05050102010706020507" pitchFamily="18" charset="2"/>
                <a:ea typeface="Symbol" pitchFamily="18"/>
                <a:cs typeface="Symbol" pitchFamily="18"/>
              </a:rPr>
              <a:t></a:t>
            </a:r>
          </a:p>
        </p:txBody>
      </p:sp>
      <p:sp>
        <p:nvSpPr>
          <p:cNvPr id="11" name="Figura a mano libera 10"/>
          <p:cNvSpPr/>
          <p:nvPr/>
        </p:nvSpPr>
        <p:spPr>
          <a:xfrm>
            <a:off x="3263402" y="1755721"/>
            <a:ext cx="1181880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dihedral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650A245-59C1-4D9D-8952-A60DD129E1AF}"/>
              </a:ext>
            </a:extLst>
          </p:cNvPr>
          <p:cNvSpPr/>
          <p:nvPr/>
        </p:nvSpPr>
        <p:spPr>
          <a:xfrm>
            <a:off x="4809685" y="6583441"/>
            <a:ext cx="6096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err="1"/>
              <a:t>All</a:t>
            </a:r>
            <a:r>
              <a:rPr lang="it-IT" sz="1200" dirty="0"/>
              <a:t> images are </a:t>
            </a:r>
            <a:r>
              <a:rPr lang="it-IT" sz="1200" dirty="0" err="1"/>
              <a:t>licensed</a:t>
            </a:r>
            <a:r>
              <a:rPr lang="it-IT" sz="1200" dirty="0"/>
              <a:t> under BY Creative </a:t>
            </a:r>
            <a:r>
              <a:rPr lang="it-IT" sz="1200" dirty="0" err="1"/>
              <a:t>Commons</a:t>
            </a:r>
            <a:r>
              <a:rPr lang="it-IT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SOLVING THE AERODYNAMIC FORCE: 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THE AERODYNAMIC FORCE ON A WING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18011" y="855617"/>
            <a:ext cx="8991600" cy="2574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100000"/>
            </a:pPr>
            <a:r>
              <a:rPr lang="it-IT" sz="1900" b="1" dirty="0">
                <a:solidFill>
                  <a:schemeClr val="tx1"/>
                </a:solidFill>
              </a:rPr>
              <a:t>Relative Wind:</a:t>
            </a:r>
            <a:r>
              <a:rPr lang="it-IT" sz="1900" dirty="0">
                <a:solidFill>
                  <a:schemeClr val="tx1"/>
                </a:solidFill>
              </a:rPr>
              <a:t> </a:t>
            </a:r>
            <a:r>
              <a:rPr lang="it-IT" sz="1900" dirty="0" err="1">
                <a:solidFill>
                  <a:schemeClr val="tx1"/>
                </a:solidFill>
              </a:rPr>
              <a:t>Direction</a:t>
            </a:r>
            <a:r>
              <a:rPr lang="it-IT" sz="1900" dirty="0">
                <a:solidFill>
                  <a:schemeClr val="tx1"/>
                </a:solidFill>
              </a:rPr>
              <a:t> of V</a:t>
            </a:r>
            <a:r>
              <a:rPr lang="it-IT" sz="1900" baseline="-25000" dirty="0">
                <a:solidFill>
                  <a:schemeClr val="tx1"/>
                </a:solidFill>
                <a:cs typeface="Times New Roman" pitchFamily="18"/>
              </a:rPr>
              <a:t>∞</a:t>
            </a:r>
          </a:p>
          <a:p>
            <a:pPr marL="742950" lvl="2" indent="-342900">
              <a:spcBef>
                <a:spcPts val="500"/>
              </a:spcBef>
              <a:buSzPct val="100000"/>
              <a:buFont typeface="Wingdings" pitchFamily="2" charset="2"/>
              <a:buChar char="ü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it-IT" sz="12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We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12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used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12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subscript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cs typeface="Times New Roman" pitchFamily="18"/>
              </a:rPr>
              <a:t>∞ 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to indicate far </a:t>
            </a:r>
            <a:r>
              <a:rPr lang="it-IT" sz="12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upstream</a:t>
            </a:r>
            <a:r>
              <a:rPr lang="it-IT" sz="12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12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conditions</a:t>
            </a:r>
            <a:endParaRPr lang="it-IT" sz="1200" dirty="0">
              <a:solidFill>
                <a:schemeClr val="tx1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Microsoft YaHei" pitchFamily="2"/>
            </a:endParaRPr>
          </a:p>
          <a:p>
            <a:pPr>
              <a:lnSpc>
                <a:spcPct val="90000"/>
              </a:lnSpc>
              <a:buSzPct val="100000"/>
            </a:pPr>
            <a:r>
              <a:rPr lang="it-IT" sz="1900" b="1" dirty="0">
                <a:solidFill>
                  <a:schemeClr val="tx1"/>
                </a:solidFill>
              </a:rPr>
              <a:t>Angle </a:t>
            </a:r>
            <a:r>
              <a:rPr lang="it-IT" sz="1900" b="1" dirty="0" err="1">
                <a:solidFill>
                  <a:schemeClr val="tx1"/>
                </a:solidFill>
              </a:rPr>
              <a:t>of</a:t>
            </a:r>
            <a:r>
              <a:rPr lang="it-IT" sz="1900" b="1" dirty="0">
                <a:solidFill>
                  <a:schemeClr val="tx1"/>
                </a:solidFill>
              </a:rPr>
              <a:t> </a:t>
            </a:r>
            <a:r>
              <a:rPr lang="it-IT" sz="1900" b="1" dirty="0" err="1">
                <a:solidFill>
                  <a:schemeClr val="tx1"/>
                </a:solidFill>
              </a:rPr>
              <a:t>Attack</a:t>
            </a:r>
            <a:r>
              <a:rPr lang="it-IT" sz="1900" b="1" dirty="0">
                <a:solidFill>
                  <a:schemeClr val="tx1"/>
                </a:solidFill>
              </a:rPr>
              <a:t>, </a:t>
            </a:r>
            <a:r>
              <a:rPr lang="it-IT" sz="1900" b="1" dirty="0">
                <a:solidFill>
                  <a:schemeClr val="tx1"/>
                </a:solidFill>
                <a:latin typeface="Symbol" pitchFamily="18" charset="2"/>
              </a:rPr>
              <a:t>a,</a:t>
            </a:r>
            <a:r>
              <a:rPr lang="it-IT" sz="1900" b="1" dirty="0">
                <a:solidFill>
                  <a:schemeClr val="tx1"/>
                </a:solidFill>
              </a:rPr>
              <a:t> </a:t>
            </a:r>
            <a:r>
              <a:rPr lang="it-IT" sz="1900" dirty="0">
                <a:solidFill>
                  <a:schemeClr val="tx1"/>
                </a:solidFill>
              </a:rPr>
              <a:t>Angle </a:t>
            </a:r>
            <a:r>
              <a:rPr lang="it-IT" sz="1900" dirty="0" err="1">
                <a:solidFill>
                  <a:schemeClr val="tx1"/>
                </a:solidFill>
              </a:rPr>
              <a:t>between</a:t>
            </a:r>
            <a:r>
              <a:rPr lang="it-IT" sz="1900" dirty="0">
                <a:solidFill>
                  <a:schemeClr val="tx1"/>
                </a:solidFill>
              </a:rPr>
              <a:t> relative </a:t>
            </a:r>
            <a:r>
              <a:rPr lang="it-IT" sz="1900" dirty="0" err="1">
                <a:solidFill>
                  <a:schemeClr val="tx1"/>
                </a:solidFill>
              </a:rPr>
              <a:t>wind</a:t>
            </a:r>
            <a:r>
              <a:rPr lang="it-IT" sz="1900" dirty="0">
                <a:solidFill>
                  <a:schemeClr val="tx1"/>
                </a:solidFill>
              </a:rPr>
              <a:t> (V</a:t>
            </a:r>
            <a:r>
              <a:rPr lang="it-IT" sz="1900" baseline="-25000" dirty="0">
                <a:solidFill>
                  <a:schemeClr val="tx1"/>
                </a:solidFill>
                <a:cs typeface="Times New Roman" pitchFamily="18"/>
              </a:rPr>
              <a:t>∞</a:t>
            </a:r>
            <a:r>
              <a:rPr lang="it-IT" sz="1900" dirty="0">
                <a:solidFill>
                  <a:schemeClr val="tx1"/>
                </a:solidFill>
                <a:cs typeface="Times New Roman" pitchFamily="18"/>
              </a:rPr>
              <a:t>) and </a:t>
            </a:r>
            <a:r>
              <a:rPr lang="it-IT" sz="1900" dirty="0" err="1">
                <a:solidFill>
                  <a:schemeClr val="tx1"/>
                </a:solidFill>
                <a:cs typeface="Times New Roman" pitchFamily="18"/>
              </a:rPr>
              <a:t>chord</a:t>
            </a:r>
            <a:r>
              <a:rPr lang="it-IT" sz="1900" dirty="0">
                <a:solidFill>
                  <a:schemeClr val="tx1"/>
                </a:solidFill>
                <a:cs typeface="Times New Roman" pitchFamily="18"/>
              </a:rPr>
              <a:t> line</a:t>
            </a:r>
          </a:p>
          <a:p>
            <a:pPr>
              <a:lnSpc>
                <a:spcPct val="90000"/>
              </a:lnSpc>
              <a:buSzPct val="100000"/>
            </a:pPr>
            <a:r>
              <a:rPr lang="it-IT" sz="1900" b="1" dirty="0"/>
              <a:t>Total </a:t>
            </a:r>
            <a:r>
              <a:rPr lang="it-IT" sz="1900" b="1" dirty="0" err="1"/>
              <a:t>aerodynamic</a:t>
            </a:r>
            <a:r>
              <a:rPr lang="it-IT" sz="1900" b="1" dirty="0"/>
              <a:t> force, R</a:t>
            </a:r>
            <a:r>
              <a:rPr lang="it-IT" sz="1900" dirty="0"/>
              <a:t>, can be </a:t>
            </a:r>
            <a:r>
              <a:rPr lang="it-IT" sz="1900" dirty="0" err="1"/>
              <a:t>resolved</a:t>
            </a:r>
            <a:r>
              <a:rPr lang="it-IT" sz="1900" dirty="0"/>
              <a:t> </a:t>
            </a:r>
            <a:r>
              <a:rPr lang="it-IT" sz="1900" dirty="0" err="1"/>
              <a:t>into</a:t>
            </a:r>
            <a:r>
              <a:rPr lang="it-IT" sz="1900" dirty="0"/>
              <a:t> </a:t>
            </a:r>
            <a:r>
              <a:rPr lang="it-IT" sz="1900" dirty="0" err="1"/>
              <a:t>two</a:t>
            </a:r>
            <a:r>
              <a:rPr lang="it-IT" sz="1900" dirty="0"/>
              <a:t> force </a:t>
            </a:r>
            <a:r>
              <a:rPr lang="it-IT" sz="1900" dirty="0" err="1"/>
              <a:t>components</a:t>
            </a:r>
            <a:endParaRPr lang="it-IT" sz="1900" dirty="0"/>
          </a:p>
          <a:p>
            <a:pPr marL="742950" lvl="2" indent="-342900">
              <a:spcBef>
                <a:spcPts val="500"/>
              </a:spcBef>
              <a:buSzPct val="100000"/>
              <a:buFont typeface="Wingdings" pitchFamily="2" charset="2"/>
              <a:buChar char="ü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it-IT" sz="1500" b="1" dirty="0" err="1"/>
              <a:t>Lift, L</a:t>
            </a:r>
            <a:r>
              <a:rPr lang="it-IT" sz="1500" dirty="0"/>
              <a:t>: Component of </a:t>
            </a:r>
            <a:r>
              <a:rPr lang="it-IT" sz="1500" dirty="0" err="1"/>
              <a:t>aerodynamic</a:t>
            </a:r>
            <a:r>
              <a:rPr lang="it-IT" sz="1500" dirty="0"/>
              <a:t> force </a:t>
            </a:r>
            <a:r>
              <a:rPr lang="it-IT" sz="1500" dirty="0" err="1"/>
              <a:t>perpendicular</a:t>
            </a:r>
            <a:r>
              <a:rPr lang="it-IT" sz="1500" dirty="0"/>
              <a:t> to relative </a:t>
            </a:r>
            <a:r>
              <a:rPr lang="it-IT" sz="1500" dirty="0" err="1"/>
              <a:t>wind</a:t>
            </a:r>
            <a:endParaRPr lang="it-IT" sz="1500" dirty="0"/>
          </a:p>
          <a:p>
            <a:pPr marL="742950" lvl="2" indent="-342900">
              <a:spcBef>
                <a:spcPts val="500"/>
              </a:spcBef>
              <a:buSzPct val="100000"/>
              <a:buFont typeface="Wingdings" pitchFamily="2" charset="2"/>
              <a:buChar char="ü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r>
              <a:rPr lang="it-IT" sz="1500" b="1" dirty="0" err="1"/>
              <a:t>Drag, D</a:t>
            </a:r>
            <a:r>
              <a:rPr lang="it-IT" sz="1500" dirty="0"/>
              <a:t>: Component of </a:t>
            </a:r>
            <a:r>
              <a:rPr lang="it-IT" sz="1500" dirty="0" err="1"/>
              <a:t>aerodynamic</a:t>
            </a:r>
            <a:r>
              <a:rPr lang="it-IT" sz="1500" dirty="0"/>
              <a:t> force </a:t>
            </a:r>
            <a:r>
              <a:rPr lang="it-IT" sz="1500" dirty="0" err="1"/>
              <a:t>parallel</a:t>
            </a:r>
            <a:r>
              <a:rPr lang="it-IT" sz="1500" dirty="0"/>
              <a:t> to relative </a:t>
            </a:r>
            <a:r>
              <a:rPr lang="it-IT" sz="1500" dirty="0" err="1"/>
              <a:t>wind</a:t>
            </a:r>
            <a:endParaRPr lang="it-IT" sz="1500" dirty="0"/>
          </a:p>
        </p:txBody>
      </p:sp>
      <p:pic>
        <p:nvPicPr>
          <p:cNvPr id="1026" name="Picture 2" descr="enter image description here">
            <a:extLst>
              <a:ext uri="{FF2B5EF4-FFF2-40B4-BE49-F238E27FC236}">
                <a16:creationId xmlns:a16="http://schemas.microsoft.com/office/drawing/2014/main" id="{A34CC177-1B21-4B0E-B8F5-5CD0BB218F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4" r="43762"/>
          <a:stretch/>
        </p:blipFill>
        <p:spPr bwMode="auto">
          <a:xfrm>
            <a:off x="968991" y="2883173"/>
            <a:ext cx="6878472" cy="36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8971A85-A5AC-475F-BEFF-F5A9301C4AC3}"/>
              </a:ext>
            </a:extLst>
          </p:cNvPr>
          <p:cNvSpPr/>
          <p:nvPr/>
        </p:nvSpPr>
        <p:spPr>
          <a:xfrm>
            <a:off x="3275463" y="611169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100" dirty="0"/>
              <a:t>https://aviation.stackexchange.com/questions/28019/what-factors-determine-the-direction-of-the-resultant-force-vector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SOLVING THE AERODYNAMIC FORCE: RO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600"/>
              <a:t>RESOLVING THE AERODYNAMIC FORCE: ROCKET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685800"/>
            <a:ext cx="8894763" cy="6019800"/>
          </a:xfrm>
        </p:spPr>
        <p:txBody>
          <a:bodyPr>
            <a:normAutofit/>
          </a:bodyPr>
          <a:lstStyle/>
          <a:p>
            <a:pPr lvl="0"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it-IT" sz="2000" b="1" dirty="0" err="1">
                <a:solidFill>
                  <a:schemeClr val="tx1"/>
                </a:solidFill>
                <a:latin typeface="Century Gothic" pitchFamily="34" charset="0"/>
              </a:rPr>
              <a:t>Aerodynamic</a:t>
            </a:r>
            <a:r>
              <a:rPr lang="it-IT" sz="2000" b="1" dirty="0">
                <a:solidFill>
                  <a:schemeClr val="tx1"/>
                </a:solidFill>
                <a:latin typeface="Century Gothic" pitchFamily="34" charset="0"/>
              </a:rPr>
              <a:t> force, R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may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also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be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resolved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into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components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perpendicular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parallel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to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chord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line</a:t>
            </a:r>
          </a:p>
          <a:p>
            <a:pPr marL="539750" lvl="1" indent="0">
              <a:spcBef>
                <a:spcPts val="500"/>
              </a:spcBef>
              <a:buSzPct val="100000"/>
              <a:buFont typeface="Wingdings" pitchFamily="2" charset="2"/>
              <a:buChar char="ü"/>
              <a:tabLst>
                <a:tab pos="9001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000" b="1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	</a:t>
            </a:r>
            <a:r>
              <a:rPr lang="it-IT" sz="2000" b="1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Normal</a:t>
            </a:r>
            <a:r>
              <a:rPr lang="it-IT" sz="2000" b="1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Force, N: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</a:t>
            </a:r>
            <a:r>
              <a:rPr lang="it-IT" sz="20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Perpendicular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to </a:t>
            </a:r>
            <a:r>
              <a:rPr lang="it-IT" sz="20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chord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line</a:t>
            </a:r>
          </a:p>
          <a:p>
            <a:pPr marL="623888" lvl="1" indent="-84138">
              <a:spcBef>
                <a:spcPts val="500"/>
              </a:spcBef>
              <a:buSzPct val="100000"/>
              <a:buFont typeface="Wingdings" pitchFamily="2" charset="2"/>
              <a:buChar char="ü"/>
              <a:tabLst>
                <a:tab pos="539750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000" b="1" dirty="0"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  </a:t>
            </a:r>
            <a:r>
              <a:rPr lang="it-IT" sz="2000" b="1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Axial</a:t>
            </a:r>
            <a:r>
              <a:rPr lang="it-IT" sz="2000" b="1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Force, A: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</a:t>
            </a:r>
            <a:r>
              <a:rPr lang="it-IT" sz="20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Parallel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to </a:t>
            </a:r>
            <a:r>
              <a:rPr lang="it-IT" sz="2000" dirty="0" err="1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chord</a:t>
            </a:r>
            <a:r>
              <a:rPr lang="it-IT" sz="2000" dirty="0">
                <a:solidFill>
                  <a:schemeClr val="tx1"/>
                </a:solidFill>
                <a:highlight>
                  <a:scrgbClr r="0" g="0" b="0">
                    <a:alpha val="0"/>
                  </a:scrgbClr>
                </a:highlight>
                <a:latin typeface="Century Gothic" pitchFamily="34" charset="0"/>
                <a:ea typeface="Microsoft YaHei" pitchFamily="2"/>
              </a:rPr>
              <a:t> line</a:t>
            </a:r>
          </a:p>
          <a:p>
            <a:pPr lvl="0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dirty="0">
              <a:solidFill>
                <a:schemeClr val="tx1"/>
              </a:solidFill>
              <a:latin typeface="Century Gothic" pitchFamily="34" charset="0"/>
            </a:endParaRPr>
          </a:p>
          <a:p>
            <a:pPr lvl="0"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L and D are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easily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related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to N and A</a:t>
            </a:r>
          </a:p>
          <a:p>
            <a:pPr lvl="0"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For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airfoils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wings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, L and D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most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 common</a:t>
            </a:r>
          </a:p>
          <a:p>
            <a:pPr lvl="0"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For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rockets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missiles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bullets</a:t>
            </a:r>
            <a:r>
              <a:rPr lang="it-IT" sz="2000" dirty="0">
                <a:solidFill>
                  <a:schemeClr val="tx1"/>
                </a:solidFill>
                <a:latin typeface="Century Gothic" pitchFamily="34" charset="0"/>
              </a:rPr>
              <a:t>, etc. N and A more </a:t>
            </a:r>
            <a:r>
              <a:rPr lang="it-IT" sz="2000" dirty="0" err="1">
                <a:solidFill>
                  <a:schemeClr val="tx1"/>
                </a:solidFill>
                <a:latin typeface="Century Gothic" pitchFamily="34" charset="0"/>
              </a:rPr>
              <a:t>useful</a:t>
            </a:r>
            <a:endParaRPr lang="it-IT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5559478" y="4306976"/>
                <a:ext cx="3259077" cy="984241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0004" tIns="46798" rIns="90004" bIns="46798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m:rPr>
                                <m:nor/>
                              </m:rPr>
                              <a:rPr lang="it-IT" i="1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m:rPr>
                                <m:nor/>
                              </m:rPr>
                              <a:rPr lang="it-IT" i="1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mr>
                        <m:m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m:rPr>
                                <m:nor/>
                              </m:rPr>
                              <a:rPr lang="it-IT" i="1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m:rPr>
                                <m:nor/>
                              </m:rPr>
                              <a:rPr lang="it-IT" i="1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mr>
                      </m:m>
                    </m:oMath>
                  </m:oMathPara>
                </a14:m>
                <a:endParaRPr lang="it-IT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Times New Roman" pitchFamily="18"/>
                </a:endParaRPr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478" y="4306976"/>
                <a:ext cx="3259077" cy="984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s://i.stack.imgur.com/I03xP.png">
            <a:extLst>
              <a:ext uri="{FF2B5EF4-FFF2-40B4-BE49-F238E27FC236}">
                <a16:creationId xmlns:a16="http://schemas.microsoft.com/office/drawing/2014/main" id="{DA1E1EB1-5F31-4C6C-816E-BE6FEB85A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" r="50000" b="15049"/>
          <a:stretch/>
        </p:blipFill>
        <p:spPr bwMode="auto">
          <a:xfrm>
            <a:off x="95535" y="3653486"/>
            <a:ext cx="5463944" cy="341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A3F09197-7286-4C53-B655-B9E0C493430F}"/>
              </a:ext>
            </a:extLst>
          </p:cNvPr>
          <p:cNvSpPr/>
          <p:nvPr/>
        </p:nvSpPr>
        <p:spPr>
          <a:xfrm>
            <a:off x="5262989" y="6172200"/>
            <a:ext cx="3957219" cy="43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/>
              <a:t>https://aviation.stackexchange.com/questions/28019/what-factors-determine-the-direction-of-the-resultant-force-vector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ARIATION OF L, D, AND M WITH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VARIATION OF L, D, AND M WITH </a:t>
            </a:r>
            <a:r>
              <a:rPr lang="it-IT" sz="2800" b="1" dirty="0">
                <a:latin typeface="Symbol" pitchFamily="18" charset="2"/>
              </a:rPr>
              <a:t>a</a:t>
            </a:r>
            <a:endParaRPr lang="it-IT" sz="2800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685800"/>
            <a:ext cx="8991600" cy="6019800"/>
          </a:xfrm>
        </p:spPr>
        <p:txBody>
          <a:bodyPr/>
          <a:lstStyle/>
          <a:p>
            <a:pPr lvl="0">
              <a:buClr>
                <a:srgbClr val="000000"/>
              </a:buClr>
              <a:buSzPct val="100000"/>
              <a:buFont typeface="Times New Roman" pitchFamily="18"/>
              <a:buChar char="•"/>
            </a:pPr>
            <a:r>
              <a:rPr lang="it-IT" sz="2800" dirty="0"/>
              <a:t>Lift, Drag and M on a </a:t>
            </a:r>
            <a:r>
              <a:rPr lang="it-IT" sz="2800" dirty="0" err="1"/>
              <a:t>airfoil</a:t>
            </a:r>
            <a:r>
              <a:rPr lang="it-IT" sz="2800" dirty="0"/>
              <a:t> or </a:t>
            </a:r>
            <a:r>
              <a:rPr lang="it-IT" sz="2800" dirty="0" err="1"/>
              <a:t>wing</a:t>
            </a:r>
            <a:r>
              <a:rPr lang="it-IT" sz="2800" dirty="0"/>
              <a:t> </a:t>
            </a:r>
            <a:r>
              <a:rPr lang="it-IT" sz="2800" dirty="0" err="1"/>
              <a:t>will</a:t>
            </a:r>
            <a:r>
              <a:rPr lang="it-IT" sz="2800" dirty="0"/>
              <a:t> </a:t>
            </a:r>
            <a:r>
              <a:rPr lang="it-IT" sz="2800" dirty="0" err="1"/>
              <a:t>change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</a:t>
            </a:r>
            <a:r>
              <a:rPr lang="it-IT" sz="2800" b="1" dirty="0">
                <a:latin typeface="Symbol" pitchFamily="18" charset="2"/>
              </a:rPr>
              <a:t>a</a:t>
            </a:r>
            <a:r>
              <a:rPr lang="it-IT" sz="2800" dirty="0"/>
              <a:t> </a:t>
            </a:r>
            <a:r>
              <a:rPr lang="it-IT" sz="2800" dirty="0" err="1"/>
              <a:t>changes</a:t>
            </a:r>
            <a:endParaRPr lang="it-IT" sz="2800" dirty="0"/>
          </a:p>
          <a:p>
            <a:pPr lvl="0">
              <a:buClr>
                <a:srgbClr val="000000"/>
              </a:buClr>
              <a:buSzPct val="100000"/>
              <a:buFont typeface="Times New Roman" pitchFamily="18"/>
              <a:buChar char="•"/>
            </a:pPr>
            <a:endParaRPr lang="it-IT" sz="2800" dirty="0"/>
          </a:p>
          <a:p>
            <a:pPr lvl="0">
              <a:buClr>
                <a:srgbClr val="000000"/>
              </a:buClr>
              <a:buSzPct val="100000"/>
              <a:buFont typeface="Times New Roman" pitchFamily="18"/>
              <a:buChar char="•"/>
            </a:pPr>
            <a:r>
              <a:rPr lang="it-IT" sz="2800" dirty="0" err="1"/>
              <a:t>Variations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these</a:t>
            </a:r>
            <a:r>
              <a:rPr lang="it-IT" sz="2800" dirty="0"/>
              <a:t> </a:t>
            </a:r>
            <a:r>
              <a:rPr lang="it-IT" sz="2800" dirty="0" err="1"/>
              <a:t>quantities</a:t>
            </a:r>
            <a:r>
              <a:rPr lang="it-IT" sz="2800" dirty="0"/>
              <a:t> are some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most</a:t>
            </a:r>
            <a:r>
              <a:rPr lang="it-IT" sz="2800" dirty="0"/>
              <a:t> </a:t>
            </a:r>
            <a:r>
              <a:rPr lang="it-IT" sz="2800" dirty="0" err="1"/>
              <a:t>important</a:t>
            </a:r>
            <a:r>
              <a:rPr lang="it-IT" sz="2800" dirty="0"/>
              <a:t> information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an</a:t>
            </a:r>
            <a:r>
              <a:rPr lang="it-IT" sz="2800" dirty="0"/>
              <a:t> </a:t>
            </a:r>
            <a:r>
              <a:rPr lang="it-IT" sz="2800" dirty="0" err="1"/>
              <a:t>airplane</a:t>
            </a:r>
            <a:r>
              <a:rPr lang="it-IT" sz="2800" dirty="0"/>
              <a:t> designer </a:t>
            </a:r>
            <a:r>
              <a:rPr lang="it-IT" sz="2800" dirty="0" err="1"/>
              <a:t>needs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r>
              <a:rPr lang="it-IT" sz="2800" dirty="0" err="1"/>
              <a:t>know</a:t>
            </a:r>
            <a:endParaRPr lang="it-IT" sz="2800" dirty="0"/>
          </a:p>
          <a:p>
            <a:pPr lvl="0">
              <a:buClr>
                <a:srgbClr val="000000"/>
              </a:buClr>
              <a:buSzPct val="100000"/>
              <a:buFont typeface="Times New Roman" pitchFamily="18"/>
              <a:buChar char="•"/>
            </a:pPr>
            <a:endParaRPr lang="it-IT" sz="2800" dirty="0"/>
          </a:p>
          <a:p>
            <a:pPr lvl="0">
              <a:buClr>
                <a:srgbClr val="000000"/>
              </a:buClr>
              <a:buSzPct val="100000"/>
              <a:buFont typeface="Times New Roman" pitchFamily="18"/>
              <a:buChar char="•"/>
            </a:pPr>
            <a:r>
              <a:rPr lang="it-IT" sz="2800" b="1" dirty="0" err="1"/>
              <a:t>Aerodynamic</a:t>
            </a:r>
            <a:r>
              <a:rPr lang="it-IT" sz="2800" b="1" dirty="0"/>
              <a:t> Center</a:t>
            </a:r>
          </a:p>
          <a:p>
            <a:pPr marL="623888" lvl="1" indent="-360363">
              <a:spcBef>
                <a:spcPts val="50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569913" algn="l"/>
                <a:tab pos="803275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Point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about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which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moments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essentially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do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not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vary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with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b="1" dirty="0">
                <a:latin typeface="Symbol" pitchFamily="18" charset="2"/>
              </a:rPr>
              <a:t>a</a:t>
            </a:r>
            <a:endParaRPr lang="it-IT" sz="24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</a:endParaRPr>
          </a:p>
          <a:p>
            <a:pPr marL="623888" lvl="1" indent="-360363">
              <a:spcBef>
                <a:spcPts val="50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569913" algn="l"/>
                <a:tab pos="803275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M</a:t>
            </a:r>
            <a:r>
              <a:rPr lang="it-IT" sz="2400" baseline="-250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ac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=constant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(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independent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of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b="1" dirty="0">
                <a:latin typeface="Symbol" pitchFamily="18" charset="2"/>
              </a:rPr>
              <a:t>a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)</a:t>
            </a:r>
          </a:p>
          <a:p>
            <a:pPr marL="623888" lvl="1" indent="-360363">
              <a:spcBef>
                <a:spcPts val="500"/>
              </a:spcBef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569913" algn="l"/>
                <a:tab pos="803275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For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low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speed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airfoils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aerodynamic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center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is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near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quarter-chord</a:t>
            </a:r>
            <a:r>
              <a:rPr lang="it-IT" sz="24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Times New Roman" pitchFamily="18"/>
                <a:ea typeface="Microsoft YaHei" pitchFamily="2"/>
              </a:rPr>
              <a:t>point</a:t>
            </a:r>
            <a:endParaRPr lang="it-IT" sz="24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Microsoft YaHei" pitchFamily="2"/>
            </a:endParaRPr>
          </a:p>
          <a:p>
            <a:pPr marL="0" lvl="1" inden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571317" algn="l"/>
                <a:tab pos="1485717" algn="l"/>
                <a:tab pos="2400117" algn="l"/>
                <a:tab pos="3314517" algn="l"/>
                <a:tab pos="4228917" algn="l"/>
                <a:tab pos="5143317" algn="l"/>
                <a:tab pos="6057717" algn="l"/>
                <a:tab pos="6972117" algn="l"/>
                <a:tab pos="7886517" algn="l"/>
                <a:tab pos="8800917" algn="l"/>
                <a:tab pos="9715317" algn="l"/>
              </a:tabLst>
            </a:pPr>
            <a:endParaRPr lang="it-IT" sz="200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Microsoft YaHei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AMPLE DATA: SYMMETRIC AIR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dirty="0"/>
              <a:t>SAMPLE DATA: SYMMETRIC AIRFOIL</a:t>
            </a:r>
          </a:p>
        </p:txBody>
      </p:sp>
      <p:sp>
        <p:nvSpPr>
          <p:cNvPr id="3" name="Figura a mano libera 2"/>
          <p:cNvSpPr/>
          <p:nvPr/>
        </p:nvSpPr>
        <p:spPr>
          <a:xfrm rot="5400013">
            <a:off x="-120244" y="4768560"/>
            <a:ext cx="2085837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Lift Coefficient</a:t>
            </a:r>
          </a:p>
        </p:txBody>
      </p:sp>
      <p:sp>
        <p:nvSpPr>
          <p:cNvPr id="4" name="Connettore 1 3"/>
          <p:cNvSpPr/>
          <p:nvPr/>
        </p:nvSpPr>
        <p:spPr>
          <a:xfrm flipV="1">
            <a:off x="1944718" y="752395"/>
            <a:ext cx="0" cy="47577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Connettore 1 4"/>
          <p:cNvSpPr/>
          <p:nvPr/>
        </p:nvSpPr>
        <p:spPr>
          <a:xfrm>
            <a:off x="1940036" y="5518083"/>
            <a:ext cx="475776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Figura a mano libera 5"/>
          <p:cNvSpPr/>
          <p:nvPr/>
        </p:nvSpPr>
        <p:spPr>
          <a:xfrm>
            <a:off x="3640683" y="5653076"/>
            <a:ext cx="2489399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Angle of Attack, 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Symbol" panose="05050102010706020507" pitchFamily="18" charset="2"/>
                <a:ea typeface="Symbol" pitchFamily="18"/>
                <a:cs typeface="Symbol" pitchFamily="18"/>
              </a:rPr>
              <a:t></a:t>
            </a:r>
          </a:p>
        </p:txBody>
      </p:sp>
      <p:sp>
        <p:nvSpPr>
          <p:cNvPr id="7" name="Connettore 1 6"/>
          <p:cNvSpPr/>
          <p:nvPr/>
        </p:nvSpPr>
        <p:spPr>
          <a:xfrm flipV="1">
            <a:off x="1471681" y="1447915"/>
            <a:ext cx="5879875" cy="44099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5557" cap="sq">
            <a:solidFill>
              <a:srgbClr val="3333CC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lum bright="-50000"/>
            <a:alphaModFix/>
          </a:blip>
          <a:srcRect l="70483" t="36059" r="4502" b="43686"/>
          <a:stretch>
            <a:fillRect/>
          </a:stretch>
        </p:blipFill>
        <p:spPr>
          <a:xfrm>
            <a:off x="6324659" y="2265470"/>
            <a:ext cx="2692441" cy="27748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Figura a mano libera 8"/>
          <p:cNvSpPr/>
          <p:nvPr/>
        </p:nvSpPr>
        <p:spPr>
          <a:xfrm>
            <a:off x="1592637" y="6235558"/>
            <a:ext cx="6015956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 dirty="0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 </a:t>
            </a:r>
            <a:r>
              <a:rPr lang="it-IT" sz="2400" b="0" i="0" u="none" strike="noStrike" kern="1200" cap="none" spc="0" baseline="0" dirty="0" err="1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symmetric</a:t>
            </a:r>
            <a:r>
              <a:rPr lang="it-IT" sz="2400" b="0" i="0" u="none" strike="noStrike" kern="1200" cap="none" spc="0" baseline="0" dirty="0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</a:t>
            </a:r>
            <a:r>
              <a:rPr lang="it-IT" sz="2400" b="0" i="0" u="none" strike="noStrike" kern="1200" cap="none" spc="0" baseline="0" dirty="0" err="1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airfoil</a:t>
            </a:r>
            <a:r>
              <a:rPr lang="it-IT" sz="2400" b="0" i="0" u="none" strike="noStrike" kern="1200" cap="none" spc="0" baseline="0" dirty="0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</a:t>
            </a:r>
            <a:r>
              <a:rPr lang="it-IT" sz="2400" b="0" i="0" u="none" strike="noStrike" kern="1200" cap="none" spc="0" baseline="0" dirty="0" err="1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generates</a:t>
            </a:r>
            <a:r>
              <a:rPr lang="it-IT" sz="2400" b="0" i="0" u="none" strike="noStrike" kern="1200" cap="none" spc="0" baseline="0" dirty="0">
                <a:solidFill>
                  <a:srgbClr val="3333CC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zero lift at zero </a:t>
            </a:r>
            <a:r>
              <a:rPr lang="it-IT" sz="2400" dirty="0">
                <a:solidFill>
                  <a:srgbClr val="3333CC"/>
                </a:solidFill>
                <a:latin typeface="Symbol" pitchFamily="18" charset="2"/>
                <a:ea typeface="Microsoft YaHei" pitchFamily="2"/>
                <a:cs typeface="Lucida Sans" pitchFamily="2"/>
              </a:rPr>
              <a:t>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7119B7-4A4E-4F2C-B124-66FA1719A392}"/>
              </a:ext>
            </a:extLst>
          </p:cNvPr>
          <p:cNvSpPr txBox="1"/>
          <p:nvPr/>
        </p:nvSpPr>
        <p:spPr>
          <a:xfrm>
            <a:off x="6512798" y="5110045"/>
            <a:ext cx="269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/>
              <a:t>Adapted</a:t>
            </a:r>
            <a:r>
              <a:rPr lang="it-IT" sz="1000" dirty="0"/>
              <a:t> from: https://www.quora.com/How-is-lift-generated-with-symmetrical-wings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AMPLE DATA: CAMBERED AIR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763000" cy="457200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/>
              <a:t>SAMPLE DATA: CAMBERED AIRFOIL</a:t>
            </a:r>
          </a:p>
        </p:txBody>
      </p:sp>
      <p:sp>
        <p:nvSpPr>
          <p:cNvPr id="3" name="Figura a mano libera 2"/>
          <p:cNvSpPr/>
          <p:nvPr/>
        </p:nvSpPr>
        <p:spPr>
          <a:xfrm rot="5400013">
            <a:off x="-131043" y="4790524"/>
            <a:ext cx="2085837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Lift Coefficient</a:t>
            </a:r>
          </a:p>
        </p:txBody>
      </p:sp>
      <p:sp>
        <p:nvSpPr>
          <p:cNvPr id="4" name="Connettore 1 3"/>
          <p:cNvSpPr/>
          <p:nvPr/>
        </p:nvSpPr>
        <p:spPr>
          <a:xfrm flipV="1">
            <a:off x="1944718" y="752395"/>
            <a:ext cx="0" cy="47577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Connettore 1 4"/>
          <p:cNvSpPr/>
          <p:nvPr/>
        </p:nvSpPr>
        <p:spPr>
          <a:xfrm>
            <a:off x="1940036" y="5518083"/>
            <a:ext cx="475776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363" cap="sq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Figura a mano libera 5"/>
          <p:cNvSpPr/>
          <p:nvPr/>
        </p:nvSpPr>
        <p:spPr>
          <a:xfrm>
            <a:off x="3640683" y="5653076"/>
            <a:ext cx="2489399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Angle of Attack, 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Symbol" panose="05050102010706020507" pitchFamily="18" charset="2"/>
                <a:ea typeface="Symbol" pitchFamily="18"/>
                <a:cs typeface="Symbol" pitchFamily="18"/>
              </a:rPr>
              <a:t></a:t>
            </a:r>
          </a:p>
        </p:txBody>
      </p:sp>
      <p:sp>
        <p:nvSpPr>
          <p:cNvPr id="7" name="Connettore 1 6"/>
          <p:cNvSpPr/>
          <p:nvPr/>
        </p:nvSpPr>
        <p:spPr>
          <a:xfrm flipV="1">
            <a:off x="791998" y="846002"/>
            <a:ext cx="6559558" cy="49197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5557" cap="sq">
            <a:solidFill>
              <a:srgbClr val="FF0000"/>
            </a:solidFill>
            <a:prstDash val="solid"/>
            <a:miter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lum bright="-50000"/>
            <a:alphaModFix/>
          </a:blip>
          <a:srcRect l="41598" t="36059" r="32749" b="43686"/>
          <a:stretch>
            <a:fillRect/>
          </a:stretch>
        </p:blipFill>
        <p:spPr>
          <a:xfrm>
            <a:off x="5761076" y="2092320"/>
            <a:ext cx="3038395" cy="30527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Figura a mano libera 8"/>
          <p:cNvSpPr/>
          <p:nvPr/>
        </p:nvSpPr>
        <p:spPr>
          <a:xfrm>
            <a:off x="1422714" y="6235558"/>
            <a:ext cx="6357237" cy="459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0" i="0" u="none" strike="noStrike" kern="1200" cap="none" spc="0" baseline="0" dirty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 </a:t>
            </a:r>
            <a:r>
              <a:rPr lang="it-IT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cambered</a:t>
            </a:r>
            <a:r>
              <a:rPr lang="it-IT" sz="2400" b="0" i="0" u="none" strike="noStrike" kern="1200" cap="none" spc="0" baseline="0" dirty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</a:t>
            </a:r>
            <a:r>
              <a:rPr lang="it-IT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airfoil</a:t>
            </a:r>
            <a:r>
              <a:rPr lang="it-IT" sz="2400" b="0" i="0" u="none" strike="noStrike" kern="1200" cap="none" spc="0" baseline="0" dirty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</a:t>
            </a:r>
            <a:r>
              <a:rPr lang="it-IT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generates</a:t>
            </a:r>
            <a:r>
              <a:rPr lang="it-IT" sz="2400" b="0" i="0" u="none" strike="noStrike" kern="1200" cap="none" spc="0" baseline="0" dirty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Lucida Sans" pitchFamily="2"/>
              </a:rPr>
              <a:t> positive lift at zero </a:t>
            </a:r>
            <a:r>
              <a:rPr lang="it-IT" sz="2400" dirty="0">
                <a:solidFill>
                  <a:srgbClr val="FF0000"/>
                </a:solidFill>
                <a:latin typeface="Symbol" pitchFamily="18" charset="2"/>
                <a:ea typeface="Microsoft YaHei" pitchFamily="2"/>
                <a:cs typeface="Lucida Sans" pitchFamily="2"/>
              </a:rPr>
              <a:t>a</a:t>
            </a:r>
            <a:endParaRPr lang="it-IT" sz="2400" b="0" i="0" u="none" strike="noStrike" kern="1200" cap="none" spc="0" baseline="0" dirty="0">
              <a:solidFill>
                <a:srgbClr val="FF0000"/>
              </a:solidFill>
              <a:uFillTx/>
              <a:ea typeface="Symbol" pitchFamily="18"/>
              <a:cs typeface="Symbol" pitchFamily="18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2C49F7E-656E-492C-995E-0AC573118BA0}"/>
              </a:ext>
            </a:extLst>
          </p:cNvPr>
          <p:cNvSpPr txBox="1"/>
          <p:nvPr/>
        </p:nvSpPr>
        <p:spPr>
          <a:xfrm>
            <a:off x="6512798" y="5110045"/>
            <a:ext cx="269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/>
              <a:t>Adapted</a:t>
            </a:r>
            <a:r>
              <a:rPr lang="it-IT" sz="1000" dirty="0"/>
              <a:t> from: https://www.quora.com/How-is-lift-generated-with-symmetrical-wings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387</Words>
  <Application>Microsoft Office PowerPoint</Application>
  <PresentationFormat>Presentazione su schermo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Calibri</vt:lpstr>
      <vt:lpstr>Cambria Math</vt:lpstr>
      <vt:lpstr>Century Gothic</vt:lpstr>
      <vt:lpstr>Lucida Sans</vt:lpstr>
      <vt:lpstr>Symbol</vt:lpstr>
      <vt:lpstr>Times New Roman</vt:lpstr>
      <vt:lpstr>Wingdings</vt:lpstr>
      <vt:lpstr>Tema di Office</vt:lpstr>
      <vt:lpstr>U3_L1_ALL2    </vt:lpstr>
      <vt:lpstr>   WINGS and AIRFOILS</vt:lpstr>
      <vt:lpstr>HELP ME with AIRFOIL TERMINOLOGY</vt:lpstr>
      <vt:lpstr>Presentazione standard di PowerPoint</vt:lpstr>
      <vt:lpstr>THE AERODYNAMIC FORCE ON A WING</vt:lpstr>
      <vt:lpstr>RESOLVING THE AERODYNAMIC FORCE: ROCKET</vt:lpstr>
      <vt:lpstr>VARIATION OF L, D, AND M WITH a</vt:lpstr>
      <vt:lpstr>SAMPLE DATA: SYMMETRIC AIRFOIL</vt:lpstr>
      <vt:lpstr>SAMPLE DATA: CAMBERED AIRFOIL</vt:lpstr>
      <vt:lpstr>WHY DOES LIFT CURVE BEND OVER?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Robert Kirk</dc:creator>
  <cp:lastModifiedBy>massimo eccher</cp:lastModifiedBy>
  <cp:revision>786</cp:revision>
  <dcterms:created xsi:type="dcterms:W3CDTF">2003-12-16T20:49:37Z</dcterms:created>
  <dcterms:modified xsi:type="dcterms:W3CDTF">2018-08-28T09:04:28Z</dcterms:modified>
</cp:coreProperties>
</file>