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76" r:id="rId3"/>
    <p:sldId id="258" r:id="rId4"/>
    <p:sldId id="271" r:id="rId5"/>
    <p:sldId id="259" r:id="rId6"/>
    <p:sldId id="272" r:id="rId7"/>
    <p:sldId id="260" r:id="rId8"/>
    <p:sldId id="261" r:id="rId9"/>
    <p:sldId id="262" r:id="rId10"/>
    <p:sldId id="263" r:id="rId11"/>
    <p:sldId id="273" r:id="rId12"/>
    <p:sldId id="264" r:id="rId13"/>
    <p:sldId id="265" r:id="rId14"/>
    <p:sldId id="274" r:id="rId15"/>
    <p:sldId id="266" r:id="rId16"/>
    <p:sldId id="267" r:id="rId17"/>
    <p:sldId id="268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B008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3"/>
    <p:restoredTop sz="94631"/>
  </p:normalViewPr>
  <p:slideViewPr>
    <p:cSldViewPr>
      <p:cViewPr varScale="1">
        <p:scale>
          <a:sx n="82" d="100"/>
          <a:sy n="82" d="100"/>
        </p:scale>
        <p:origin x="1474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61211-BDAD-452A-97D2-190C365BC4BE}" type="datetimeFigureOut">
              <a:rPr lang="it-IT" smtClean="0"/>
              <a:t>27/08/2018</a:t>
            </a:fld>
            <a:endParaRPr lang="it-I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it-I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B859CC-265C-4CC5-BD98-CB102193A6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3481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rgbClr val="729FCF"/>
          </a:solidFill>
          <a:ln w="25402">
            <a:solidFill>
              <a:srgbClr val="3465A4"/>
            </a:solidFill>
          </a:ln>
        </p:spPr>
      </p:sp>
      <p:sp>
        <p:nvSpPr>
          <p:cNvPr id="22531" name="Segnaposto note 2"/>
          <p:cNvSpPr>
            <a:spLocks noGrp="1"/>
          </p:cNvSpPr>
          <p:nvPr>
            <p:ph type="body" sz="quarter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35565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5CBD94-A9BD-4ED7-83D4-5649C8B03387}" type="datetimeFigureOut">
              <a:rPr lang="it-IT" smtClean="0"/>
              <a:pPr/>
              <a:t>27/08/2018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6EB178-D825-4CAA-B650-6BB618E67D25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olo 1"/>
          <p:cNvSpPr txBox="1">
            <a:spLocks noGrp="1"/>
          </p:cNvSpPr>
          <p:nvPr>
            <p:ph type="title" idx="4294967295"/>
          </p:nvPr>
        </p:nvSpPr>
        <p:spPr>
          <a:xfrm>
            <a:off x="587375" y="403225"/>
            <a:ext cx="8686800" cy="2058988"/>
          </a:xfrm>
        </p:spPr>
        <p:txBody>
          <a:bodyPr>
            <a:normAutofit/>
          </a:bodyPr>
          <a:lstStyle/>
          <a:p>
            <a:pPr algn="l" eaLnBrk="1" hangingPunct="1"/>
            <a:r>
              <a:rPr lang="it-IT" altLang="it-IT" sz="4000" dirty="0">
                <a:solidFill>
                  <a:schemeClr val="tx1"/>
                </a:solidFill>
                <a:latin typeface="Century Gothic" panose="020B0502020202020204" pitchFamily="34" charset="0"/>
              </a:rPr>
              <a:t>U1_L4_ALL5</a:t>
            </a:r>
            <a:br>
              <a:rPr altLang="it-IT" sz="4000" dirty="0">
                <a:latin typeface="Century Gothic" panose="020B0502020202020204" pitchFamily="34" charset="0"/>
              </a:rPr>
            </a:br>
            <a:br>
              <a:rPr altLang="it-IT" sz="2400" dirty="0">
                <a:latin typeface="Century Gothic" panose="020B0502020202020204" pitchFamily="34" charset="0"/>
              </a:rPr>
            </a:br>
            <a:br>
              <a:rPr altLang="it-IT" sz="2400" dirty="0">
                <a:latin typeface="Century Gothic" panose="020B0502020202020204" pitchFamily="34" charset="0"/>
              </a:rPr>
            </a:br>
            <a:endParaRPr altLang="it-IT" sz="2400" dirty="0">
              <a:latin typeface="Century Gothic" panose="020B0502020202020204" pitchFamily="34" charset="0"/>
            </a:endParaRPr>
          </a:p>
        </p:txBody>
      </p:sp>
      <p:sp>
        <p:nvSpPr>
          <p:cNvPr id="3" name="CasellaDiTesto 5"/>
          <p:cNvSpPr txBox="1"/>
          <p:nvPr/>
        </p:nvSpPr>
        <p:spPr>
          <a:xfrm>
            <a:off x="587375" y="5645150"/>
            <a:ext cx="7878763" cy="922338"/>
          </a:xfrm>
          <a:prstGeom prst="rect">
            <a:avLst/>
          </a:prstGeom>
          <a:noFill/>
          <a:ln cap="flat">
            <a:noFill/>
          </a:ln>
        </p:spPr>
        <p:txBody>
          <a:bodyPr>
            <a:spAutoFit/>
          </a:bodyPr>
          <a:lstStyle/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kern="0" dirty="0">
                <a:latin typeface="Century Gothic"/>
                <a:ea typeface="+mn-ea"/>
              </a:rPr>
              <a:t>Class: </a:t>
            </a:r>
            <a:r>
              <a:rPr lang="it-IT" sz="1800" b="1" kern="0">
                <a:latin typeface="Century Gothic"/>
                <a:ea typeface="+mn-ea"/>
              </a:rPr>
              <a:t>5 CM/TL</a:t>
            </a:r>
            <a:r>
              <a:rPr lang="it-IT" sz="1800" b="1" kern="0" dirty="0">
                <a:latin typeface="Century Gothic"/>
                <a:ea typeface="+mn-ea"/>
              </a:rPr>
              <a:t>				            Prof. Massimo </a:t>
            </a:r>
            <a:r>
              <a:rPr lang="it-IT" sz="1800" b="1" kern="0" dirty="0" err="1">
                <a:latin typeface="Century Gothic"/>
                <a:ea typeface="+mn-ea"/>
              </a:rPr>
              <a:t>Eccher</a:t>
            </a:r>
            <a:endParaRPr lang="it-IT" sz="1800" b="1" kern="0" dirty="0">
              <a:latin typeface="Century Gothic"/>
              <a:ea typeface="+mn-ea"/>
            </a:endParaRPr>
          </a:p>
          <a:p>
            <a:pPr defTabSz="9144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kern="0" dirty="0">
                <a:latin typeface="Century Gothic"/>
                <a:ea typeface="+mn-ea"/>
              </a:rPr>
              <a:t> </a:t>
            </a:r>
          </a:p>
          <a:p>
            <a:pPr algn="just" defTabSz="914400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it-IT" sz="1800" b="1" kern="0" dirty="0">
                <a:latin typeface="Century Gothic"/>
                <a:ea typeface="+mn-ea"/>
              </a:rPr>
              <a:t>School </a:t>
            </a:r>
            <a:r>
              <a:rPr lang="it-IT" sz="1800" b="1" kern="0" dirty="0" err="1">
                <a:latin typeface="Century Gothic"/>
                <a:ea typeface="+mn-ea"/>
              </a:rPr>
              <a:t>year</a:t>
            </a:r>
            <a:r>
              <a:rPr lang="it-IT" sz="1800" b="1" kern="0" dirty="0">
                <a:latin typeface="Century Gothic"/>
                <a:ea typeface="+mn-ea"/>
              </a:rPr>
              <a:t>: 2017-18 </a:t>
            </a:r>
            <a:r>
              <a:rPr lang="it-IT" sz="1800" kern="0" dirty="0">
                <a:latin typeface="Century Gothic"/>
                <a:ea typeface="+mn-ea"/>
              </a:rPr>
              <a:t>	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1114258" y="2564904"/>
            <a:ext cx="6410729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6600" b="1" dirty="0">
                <a:solidFill>
                  <a:srgbClr val="7030A0"/>
                </a:solidFill>
                <a:latin typeface="Century Gothic"/>
                <a:ea typeface="+mn-ea"/>
              </a:rPr>
              <a:t>METEOROLOGY</a:t>
            </a:r>
          </a:p>
        </p:txBody>
      </p:sp>
    </p:spTree>
    <p:extLst>
      <p:ext uri="{BB962C8B-B14F-4D97-AF65-F5344CB8AC3E}">
        <p14:creationId xmlns:p14="http://schemas.microsoft.com/office/powerpoint/2010/main" val="620924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Gulf Stream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261864" y="137274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diagram shows…. </a:t>
            </a:r>
          </a:p>
          <a:p>
            <a:r>
              <a:rPr lang="en-US" sz="2400" dirty="0"/>
              <a:t>The Gulf Stream is a warm ocean current in the North Atlantic flowing from the Gulf of Mexico to the British Isles.</a:t>
            </a:r>
          </a:p>
          <a:p>
            <a:r>
              <a:rPr lang="en-US" dirty="0"/>
              <a:t> </a:t>
            </a:r>
            <a:endParaRPr lang="it-IT" dirty="0"/>
          </a:p>
        </p:txBody>
      </p:sp>
      <p:sp>
        <p:nvSpPr>
          <p:cNvPr id="11266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23B23667-BB8E-419A-AECE-A07A3C8A9A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139" y="2850068"/>
            <a:ext cx="5480385" cy="3442231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6D963990-0323-4A6F-8156-AE2FD2C6092D}"/>
              </a:ext>
            </a:extLst>
          </p:cNvPr>
          <p:cNvSpPr/>
          <p:nvPr/>
        </p:nvSpPr>
        <p:spPr>
          <a:xfrm>
            <a:off x="2086523" y="6453336"/>
            <a:ext cx="6012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https://commons.wikimedia.org/wiki/Gulf_Stream#/media/File:Golfstream.jpg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Gulf Stream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1484784"/>
            <a:ext cx="86764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• The Gulf of Mexico has higher air temperatures than….as it is closer to the... </a:t>
            </a:r>
          </a:p>
          <a:p>
            <a:r>
              <a:rPr lang="en-US" sz="2400" dirty="0"/>
              <a:t>• So the air coming from the Gulf of Mexico to Britain is …</a:t>
            </a:r>
          </a:p>
          <a:p>
            <a:r>
              <a:rPr lang="en-US" sz="2400" dirty="0"/>
              <a:t>• The Gulf Stream keeps the west coast of …. free from … in the winter and, in the summer, …….. than other places of a similar latitude.</a:t>
            </a:r>
          </a:p>
        </p:txBody>
      </p:sp>
      <p:sp>
        <p:nvSpPr>
          <p:cNvPr id="11266" name="AutoShape 2" descr="Immagine correlat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61149003-380E-4D7F-A07A-3F566B01A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3793108"/>
            <a:ext cx="4316219" cy="2707839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3B7787D1-C3AF-40A1-BFF7-DF65F64ADFDA}"/>
              </a:ext>
            </a:extLst>
          </p:cNvPr>
          <p:cNvSpPr/>
          <p:nvPr/>
        </p:nvSpPr>
        <p:spPr>
          <a:xfrm>
            <a:off x="2086523" y="6453336"/>
            <a:ext cx="60121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dirty="0"/>
              <a:t>https://commons.wikimedia.org/wiki/Gulf_Stream#/media/File:Golfstream.jpg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Direction of winds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539552" y="1556792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Winds  blowing from the sea often bring rain to the coast because…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Winds can also bring dry weather to inland areas because…..  </a:t>
            </a:r>
            <a:endParaRPr lang="it-IT" sz="2800" dirty="0"/>
          </a:p>
        </p:txBody>
      </p:sp>
      <p:sp>
        <p:nvSpPr>
          <p:cNvPr id="10242" name="AutoShape 2" descr="Risultati immagini per direction wind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429000"/>
            <a:ext cx="4752528" cy="3016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1">
            <a:extLst>
              <a:ext uri="{FF2B5EF4-FFF2-40B4-BE49-F238E27FC236}">
                <a16:creationId xmlns:a16="http://schemas.microsoft.com/office/drawing/2014/main" id="{600A6551-505F-430E-9DD4-4229BD7F74EF}"/>
              </a:ext>
            </a:extLst>
          </p:cNvPr>
          <p:cNvSpPr txBox="1"/>
          <p:nvPr/>
        </p:nvSpPr>
        <p:spPr>
          <a:xfrm>
            <a:off x="2699792" y="6474276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+mn-cs"/>
              </a:defRPr>
            </a:lvl9pPr>
          </a:lstStyle>
          <a:p>
            <a:r>
              <a:rPr lang="it-IT" sz="1200" dirty="0" err="1">
                <a:solidFill>
                  <a:schemeClr val="tx1"/>
                </a:solidFill>
              </a:rPr>
              <a:t>Adapted</a:t>
            </a:r>
            <a:r>
              <a:rPr lang="it-IT" sz="1200" dirty="0">
                <a:solidFill>
                  <a:schemeClr val="tx1"/>
                </a:solidFill>
              </a:rPr>
              <a:t> from Creative </a:t>
            </a:r>
            <a:r>
              <a:rPr lang="it-IT" sz="1200" dirty="0" err="1">
                <a:solidFill>
                  <a:schemeClr val="tx1"/>
                </a:solidFill>
              </a:rPr>
              <a:t>Commons</a:t>
            </a:r>
            <a:r>
              <a:rPr lang="it-IT" sz="1200" dirty="0">
                <a:solidFill>
                  <a:schemeClr val="tx1"/>
                </a:solidFill>
              </a:rPr>
              <a:t> </a:t>
            </a:r>
            <a:r>
              <a:rPr lang="it-IT" sz="1200" dirty="0" err="1">
                <a:solidFill>
                  <a:schemeClr val="tx1"/>
                </a:solidFill>
              </a:rPr>
              <a:t>material</a:t>
            </a:r>
            <a:r>
              <a:rPr lang="it-IT" sz="1200" dirty="0">
                <a:solidFill>
                  <a:schemeClr val="tx1"/>
                </a:solidFill>
              </a:rPr>
              <a:t>. 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The shape of the land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1700808"/>
            <a:ext cx="8568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Mountains can affect the climate of nearby lands. In some areas, mountains block …, so that one side of a mountain range may be ….. and the other side may be a desert.</a:t>
            </a:r>
          </a:p>
        </p:txBody>
      </p:sp>
      <p:sp>
        <p:nvSpPr>
          <p:cNvPr id="9218" name="AutoShape 2" descr="Risultati immagini per house mount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717032"/>
            <a:ext cx="4316861" cy="2697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E26A8396-E240-4521-A8C0-A09F0161BFBE}"/>
              </a:ext>
            </a:extLst>
          </p:cNvPr>
          <p:cNvSpPr txBox="1"/>
          <p:nvPr/>
        </p:nvSpPr>
        <p:spPr>
          <a:xfrm>
            <a:off x="3491880" y="6414930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/>
              <a:t>Creative </a:t>
            </a:r>
            <a:r>
              <a:rPr lang="it-IT" sz="1100" dirty="0" err="1"/>
              <a:t>Commons</a:t>
            </a:r>
            <a:r>
              <a:rPr lang="it-IT" sz="1100" dirty="0"/>
              <a:t> </a:t>
            </a:r>
            <a:r>
              <a:rPr lang="it-IT" sz="1100" dirty="0" err="1"/>
              <a:t>licensed</a:t>
            </a:r>
            <a:r>
              <a:rPr lang="it-IT" sz="1400" dirty="0"/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The shape of the land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23528" y="1700808"/>
            <a:ext cx="85689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MOROCCO, ATLAS MOUNTAIN act as …. </a:t>
            </a:r>
          </a:p>
        </p:txBody>
      </p:sp>
      <p:sp>
        <p:nvSpPr>
          <p:cNvPr id="9218" name="AutoShape 2" descr="Risultati immagini per house mountai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46" name="AutoShape 2" descr="AtlasRan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1748" name="AutoShape 4" descr="AtlasRange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780928"/>
            <a:ext cx="5938457" cy="3435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D2629F0-7EB6-465B-9BA2-0883F0C39A83}"/>
              </a:ext>
            </a:extLst>
          </p:cNvPr>
          <p:cNvSpPr txBox="1"/>
          <p:nvPr/>
        </p:nvSpPr>
        <p:spPr>
          <a:xfrm>
            <a:off x="5940152" y="6222633"/>
            <a:ext cx="446449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50" dirty="0"/>
              <a:t>Creative </a:t>
            </a:r>
            <a:r>
              <a:rPr lang="it-IT" sz="1050" dirty="0" err="1"/>
              <a:t>Commons</a:t>
            </a:r>
            <a:r>
              <a:rPr lang="it-IT" sz="1050" dirty="0"/>
              <a:t> </a:t>
            </a:r>
            <a:r>
              <a:rPr lang="it-IT" sz="1050" dirty="0" err="1"/>
              <a:t>licence</a:t>
            </a:r>
            <a:r>
              <a:rPr lang="it-IT" sz="1050" dirty="0"/>
              <a:t>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Latitude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9592" y="1628800"/>
            <a:ext cx="82444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Latitude affect the …..</a:t>
            </a:r>
          </a:p>
          <a:p>
            <a:r>
              <a:rPr lang="en-US" sz="2800" dirty="0"/>
              <a:t> The climate becomes colder further from the … and closer to the …..</a:t>
            </a:r>
          </a:p>
        </p:txBody>
      </p:sp>
      <p:pic>
        <p:nvPicPr>
          <p:cNvPr id="8194" name="Picture 2" descr="Risultati immagini per sun rays latitu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3068960"/>
            <a:ext cx="4608512" cy="3296920"/>
          </a:xfrm>
          <a:prstGeom prst="rect">
            <a:avLst/>
          </a:prstGeom>
          <a:noFill/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CE14BA2F-39E7-4789-9B73-6562A5C3E1AB}"/>
              </a:ext>
            </a:extLst>
          </p:cNvPr>
          <p:cNvSpPr/>
          <p:nvPr/>
        </p:nvSpPr>
        <p:spPr>
          <a:xfrm>
            <a:off x="1403648" y="6500313"/>
            <a:ext cx="65665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/>
              <a:t>http://www.richhoffmanclass.com/chapter2.html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Altitude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23528" y="1268761"/>
            <a:ext cx="849694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Altitude is the height above sea level.</a:t>
            </a:r>
          </a:p>
          <a:p>
            <a:r>
              <a:rPr lang="en-US" sz="2800" dirty="0"/>
              <a:t> The higher the place is above…the colder it is.  </a:t>
            </a:r>
          </a:p>
          <a:p>
            <a:r>
              <a:rPr lang="en-US" sz="2800" dirty="0"/>
              <a:t>Air temperature diminishes by about … every …. meters above sea level</a:t>
            </a:r>
            <a:endParaRPr lang="it-IT" sz="2800" dirty="0"/>
          </a:p>
        </p:txBody>
      </p:sp>
      <p:sp>
        <p:nvSpPr>
          <p:cNvPr id="7170" name="AutoShape 2" descr="Risultati immagini per altitu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956058"/>
            <a:ext cx="4608512" cy="3443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ttangolo 2">
            <a:extLst>
              <a:ext uri="{FF2B5EF4-FFF2-40B4-BE49-F238E27FC236}">
                <a16:creationId xmlns:a16="http://schemas.microsoft.com/office/drawing/2014/main" id="{325219D7-593E-4714-8783-88B41D7FF982}"/>
              </a:ext>
            </a:extLst>
          </p:cNvPr>
          <p:cNvSpPr/>
          <p:nvPr/>
        </p:nvSpPr>
        <p:spPr>
          <a:xfrm>
            <a:off x="4369430" y="6596390"/>
            <a:ext cx="27093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100" dirty="0"/>
              <a:t>https://oxygenlabs.wordpress.com/science/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41587"/>
            <a:ext cx="8229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Human Activities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146" name="AutoShape 2" descr="Risultati immagini per greenhouse eff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148" name="AutoShape 4" descr="Risultati immagini per greenhouse effec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AE04D1B6-BBC1-467F-B19A-F0FFC920E74F}"/>
              </a:ext>
            </a:extLst>
          </p:cNvPr>
          <p:cNvSpPr/>
          <p:nvPr/>
        </p:nvSpPr>
        <p:spPr>
          <a:xfrm>
            <a:off x="337047" y="6237312"/>
            <a:ext cx="85041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600" dirty="0"/>
              <a:t>https://en.wikipedia.org/wiki/Greenhouse_effect#/media/File:The_green_house_effect.svg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1B17040-C596-44D2-A483-7AA1CF1551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308" y="1255895"/>
            <a:ext cx="6847590" cy="47670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DABA74-5D5E-46A5-8AB5-800BE04FB0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492375"/>
            <a:ext cx="72739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2000" dirty="0" err="1">
                <a:solidFill>
                  <a:schemeClr val="tx1"/>
                </a:solidFill>
              </a:rPr>
              <a:t>All</a:t>
            </a:r>
            <a:r>
              <a:rPr lang="it-IT" altLang="it-IT" sz="2000" dirty="0">
                <a:solidFill>
                  <a:schemeClr val="tx1"/>
                </a:solidFill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</a:rPr>
              <a:t>included</a:t>
            </a:r>
            <a:r>
              <a:rPr lang="it-IT" altLang="it-IT" sz="2000" dirty="0">
                <a:solidFill>
                  <a:schemeClr val="tx1"/>
                </a:solidFill>
              </a:rPr>
              <a:t> images </a:t>
            </a:r>
            <a:r>
              <a:rPr lang="it-IT" altLang="it-IT" sz="2000" dirty="0" err="1">
                <a:solidFill>
                  <a:schemeClr val="tx1"/>
                </a:solidFill>
              </a:rPr>
              <a:t>have</a:t>
            </a:r>
            <a:r>
              <a:rPr lang="it-IT" altLang="it-IT" sz="2000" dirty="0">
                <a:solidFill>
                  <a:schemeClr val="tx1"/>
                </a:solidFill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</a:rPr>
              <a:t>been</a:t>
            </a:r>
            <a:r>
              <a:rPr lang="it-IT" altLang="it-IT" sz="2000" dirty="0">
                <a:solidFill>
                  <a:schemeClr val="tx1"/>
                </a:solidFill>
              </a:rPr>
              <a:t> </a:t>
            </a:r>
            <a:r>
              <a:rPr lang="it-IT" altLang="it-IT" sz="2000" dirty="0" err="1">
                <a:solidFill>
                  <a:schemeClr val="tx1"/>
                </a:solidFill>
              </a:rPr>
              <a:t>downloaded</a:t>
            </a:r>
            <a:r>
              <a:rPr lang="it-IT" altLang="it-IT" sz="2000" dirty="0">
                <a:solidFill>
                  <a:schemeClr val="tx1"/>
                </a:solidFill>
              </a:rPr>
              <a:t> by the </a:t>
            </a:r>
            <a:r>
              <a:rPr lang="it-IT" altLang="it-IT" sz="2000" dirty="0" err="1">
                <a:solidFill>
                  <a:schemeClr val="tx1"/>
                </a:solidFill>
              </a:rPr>
              <a:t>author</a:t>
            </a:r>
            <a:r>
              <a:rPr lang="it-IT" altLang="it-IT" sz="2000" dirty="0">
                <a:solidFill>
                  <a:schemeClr val="tx1"/>
                </a:solidFill>
              </a:rPr>
              <a:t> from </a:t>
            </a:r>
            <a:r>
              <a:rPr lang="it-IT" altLang="it-IT" sz="2000" dirty="0" err="1">
                <a:solidFill>
                  <a:schemeClr val="tx1"/>
                </a:solidFill>
              </a:rPr>
              <a:t>freely-available</a:t>
            </a:r>
            <a:r>
              <a:rPr lang="it-IT" altLang="it-IT" sz="2000" dirty="0">
                <a:solidFill>
                  <a:schemeClr val="tx1"/>
                </a:solidFill>
              </a:rPr>
              <a:t> Internet </a:t>
            </a:r>
            <a:r>
              <a:rPr lang="it-IT" altLang="it-IT" sz="2000" dirty="0" err="1">
                <a:solidFill>
                  <a:schemeClr val="tx1"/>
                </a:solidFill>
              </a:rPr>
              <a:t>sources</a:t>
            </a:r>
            <a:r>
              <a:rPr lang="it-IT" altLang="it-IT" sz="200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4876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Glossary for Weather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2132856"/>
            <a:ext cx="302433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• sunny</a:t>
            </a:r>
          </a:p>
          <a:p>
            <a:r>
              <a:rPr lang="en-US" sz="2800" dirty="0"/>
              <a:t> • cloudy</a:t>
            </a:r>
          </a:p>
          <a:p>
            <a:r>
              <a:rPr lang="en-US" sz="2800" dirty="0"/>
              <a:t> • snowy </a:t>
            </a:r>
          </a:p>
          <a:p>
            <a:r>
              <a:rPr lang="en-US" sz="2800" dirty="0"/>
              <a:t> • rainy</a:t>
            </a:r>
          </a:p>
          <a:p>
            <a:r>
              <a:rPr lang="en-US" sz="2800" dirty="0"/>
              <a:t> • windy</a:t>
            </a:r>
          </a:p>
          <a:p>
            <a:r>
              <a:rPr lang="en-US" sz="2800" dirty="0"/>
              <a:t> • foggy</a:t>
            </a:r>
          </a:p>
          <a:p>
            <a:r>
              <a:rPr lang="en-US" sz="2800" dirty="0"/>
              <a:t> • boiling (very hot)</a:t>
            </a:r>
          </a:p>
          <a:p>
            <a:r>
              <a:rPr lang="en-US" dirty="0"/>
              <a:t>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283968" y="2204864"/>
            <a:ext cx="4572000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 • hot</a:t>
            </a:r>
          </a:p>
          <a:p>
            <a:r>
              <a:rPr lang="en-US" sz="2800" dirty="0"/>
              <a:t> • warm</a:t>
            </a:r>
          </a:p>
          <a:p>
            <a:r>
              <a:rPr lang="en-US" sz="2800" dirty="0"/>
              <a:t> • not very warm </a:t>
            </a:r>
          </a:p>
          <a:p>
            <a:r>
              <a:rPr lang="en-US" sz="2800" dirty="0"/>
              <a:t> • cold / chilly</a:t>
            </a:r>
          </a:p>
          <a:p>
            <a:r>
              <a:rPr lang="en-US" sz="2800" dirty="0"/>
              <a:t> • freezing /icy  (very cold)</a:t>
            </a:r>
          </a:p>
          <a:p>
            <a:r>
              <a:rPr lang="en-US" sz="2800" dirty="0"/>
              <a:t> • wet/humid </a:t>
            </a:r>
          </a:p>
          <a:p>
            <a:r>
              <a:rPr lang="en-US" sz="2800" dirty="0"/>
              <a:t> • dry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Glossary for Weather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899592" y="1916832"/>
            <a:ext cx="30243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  </a:t>
            </a:r>
          </a:p>
          <a:p>
            <a:r>
              <a:rPr lang="en-US" sz="2800" dirty="0"/>
              <a:t>There is a…</a:t>
            </a:r>
          </a:p>
          <a:p>
            <a:r>
              <a:rPr lang="en-US" sz="2800" dirty="0"/>
              <a:t>• gentle breeze</a:t>
            </a:r>
          </a:p>
          <a:p>
            <a:r>
              <a:rPr lang="en-US" sz="2800" dirty="0"/>
              <a:t>• wind</a:t>
            </a:r>
          </a:p>
          <a:p>
            <a:r>
              <a:rPr lang="en-US" sz="2800" dirty="0"/>
              <a:t>• strong wind</a:t>
            </a:r>
          </a:p>
          <a:p>
            <a:r>
              <a:rPr lang="en-US" sz="2800" dirty="0"/>
              <a:t>• tornado</a:t>
            </a:r>
          </a:p>
          <a:p>
            <a:r>
              <a:rPr lang="en-US" sz="2800" dirty="0"/>
              <a:t>• hurricane</a:t>
            </a:r>
          </a:p>
          <a:p>
            <a:r>
              <a:rPr lang="en-US" sz="2800" dirty="0"/>
              <a:t> </a:t>
            </a:r>
          </a:p>
          <a:p>
            <a:r>
              <a:rPr lang="en-US" sz="2800" dirty="0"/>
              <a:t> </a:t>
            </a:r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72000" y="2420888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 There is a …..</a:t>
            </a:r>
          </a:p>
          <a:p>
            <a:r>
              <a:rPr lang="en-US" sz="2800" dirty="0"/>
              <a:t>• drizzle</a:t>
            </a:r>
          </a:p>
          <a:p>
            <a:r>
              <a:rPr lang="en-US" sz="2800" dirty="0"/>
              <a:t>• heavy rain</a:t>
            </a:r>
          </a:p>
          <a:p>
            <a:r>
              <a:rPr lang="en-US" sz="2800" dirty="0"/>
              <a:t>• storm</a:t>
            </a:r>
          </a:p>
          <a:p>
            <a:r>
              <a:rPr lang="en-US" sz="2800" dirty="0"/>
              <a:t>• thunderstorm</a:t>
            </a:r>
          </a:p>
          <a:p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Weather phenomena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835696" y="2780928"/>
            <a:ext cx="66967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/>
              <a:t> dew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fog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frost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clouds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precipitation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storms 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/>
              <a:t> optical effects</a:t>
            </a:r>
          </a:p>
        </p:txBody>
      </p:sp>
      <p:sp>
        <p:nvSpPr>
          <p:cNvPr id="5" name="Rettangolo 4"/>
          <p:cNvSpPr/>
          <p:nvPr/>
        </p:nvSpPr>
        <p:spPr>
          <a:xfrm>
            <a:off x="899592" y="1772816"/>
            <a:ext cx="68407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weather in action is divided into the following categories of phenomena: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Weather phenomena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395536" y="1595021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 Dew, fog and frost all result from ….</a:t>
            </a:r>
          </a:p>
          <a:p>
            <a:endParaRPr lang="en-US" sz="2800" dirty="0"/>
          </a:p>
          <a:p>
            <a:r>
              <a:rPr lang="en-US" sz="2800" dirty="0"/>
              <a:t>• Clouds form when …</a:t>
            </a:r>
          </a:p>
          <a:p>
            <a:endParaRPr lang="en-US" sz="2800" dirty="0"/>
          </a:p>
          <a:p>
            <a:r>
              <a:rPr lang="en-US" sz="2800" dirty="0"/>
              <a:t>• Precipitation includes the most common types of precipitation:  rain …</a:t>
            </a:r>
          </a:p>
          <a:p>
            <a:endParaRPr lang="en-US" sz="2800" dirty="0"/>
          </a:p>
          <a:p>
            <a:r>
              <a:rPr lang="en-US" sz="2800" dirty="0"/>
              <a:t>• Storms cover the most extreme and destructive weather phenomena, such as …….</a:t>
            </a:r>
          </a:p>
          <a:p>
            <a:endParaRPr lang="en-US" sz="2800" dirty="0"/>
          </a:p>
          <a:p>
            <a:r>
              <a:rPr lang="en-US" sz="2800" dirty="0"/>
              <a:t> • Optical effects are atmospheric phenomena rather than ….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What affects climate?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1412776"/>
            <a:ext cx="77768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There are many different factors that affect climate around the world. The most common are:</a:t>
            </a:r>
            <a:endParaRPr lang="it-IT" sz="2800" dirty="0"/>
          </a:p>
        </p:txBody>
      </p:sp>
      <p:sp>
        <p:nvSpPr>
          <p:cNvPr id="5" name="Rettangolo 4"/>
          <p:cNvSpPr/>
          <p:nvPr/>
        </p:nvSpPr>
        <p:spPr>
          <a:xfrm>
            <a:off x="1187624" y="2690336"/>
            <a:ext cx="712879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• Distance from the sea (Continentality) </a:t>
            </a:r>
          </a:p>
          <a:p>
            <a:r>
              <a:rPr lang="en-US" sz="2800" dirty="0"/>
              <a:t>• Ocean currents </a:t>
            </a:r>
          </a:p>
          <a:p>
            <a:r>
              <a:rPr lang="en-US" sz="2800" dirty="0"/>
              <a:t>• Direction of winds </a:t>
            </a:r>
          </a:p>
          <a:p>
            <a:r>
              <a:rPr lang="en-US" sz="2800" dirty="0"/>
              <a:t>• Shape of the land (“relief” or “topography”) </a:t>
            </a:r>
          </a:p>
          <a:p>
            <a:r>
              <a:rPr lang="en-US" sz="2800" dirty="0"/>
              <a:t>• Distance from the equator (latitude) </a:t>
            </a:r>
          </a:p>
          <a:p>
            <a:r>
              <a:rPr lang="en-US" sz="2800" dirty="0"/>
              <a:t>• Altitude </a:t>
            </a:r>
          </a:p>
          <a:p>
            <a:r>
              <a:rPr lang="en-US" sz="2800" dirty="0"/>
              <a:t>• Human influence </a:t>
            </a:r>
            <a:endParaRPr lang="it-IT" sz="2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7030A0"/>
                </a:solidFill>
                <a:ea typeface="+mn-ea"/>
                <a:cs typeface="+mn-cs"/>
              </a:rPr>
              <a:t>Distance from the sea (</a:t>
            </a:r>
            <a:r>
              <a:rPr lang="en-US" b="1" dirty="0" err="1">
                <a:solidFill>
                  <a:srgbClr val="7030A0"/>
                </a:solidFill>
                <a:ea typeface="+mn-ea"/>
                <a:cs typeface="+mn-cs"/>
              </a:rPr>
              <a:t>Continentality</a:t>
            </a:r>
            <a:r>
              <a:rPr lang="en-US" b="1" dirty="0">
                <a:solidFill>
                  <a:srgbClr val="7030A0"/>
                </a:solidFill>
                <a:ea typeface="+mn-ea"/>
                <a:cs typeface="+mn-cs"/>
              </a:rPr>
              <a:t>) 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67544" y="2060848"/>
            <a:ext cx="396044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sea affects the climate of a place. Coastal areas are cooler and wetter than inland areas. </a:t>
            </a:r>
            <a:endParaRPr lang="it-IT" sz="2800" dirty="0"/>
          </a:p>
        </p:txBody>
      </p:sp>
      <p:sp>
        <p:nvSpPr>
          <p:cNvPr id="13314" name="AutoShape 2" descr="Risultati immagini per sea co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16" name="AutoShape 4" descr="Risultati immagini per sea co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20" name="AutoShape 8" descr="Risultati immagini per sea co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22" name="AutoShape 10" descr="Risultati immagini per sea co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24" name="AutoShape 12" descr="Risultati immagini per sea co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26" name="AutoShape 14" descr="Risultati immagini per sea coas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32461" y="2204864"/>
            <a:ext cx="4111539" cy="273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9" name="AutoShape 17" descr="Risultati immagini per la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4149080"/>
            <a:ext cx="421799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asellaDiTesto 15"/>
          <p:cNvSpPr txBox="1"/>
          <p:nvPr/>
        </p:nvSpPr>
        <p:spPr>
          <a:xfrm>
            <a:off x="539552" y="594928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Land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heats</a:t>
            </a:r>
            <a:r>
              <a:rPr lang="it-IT" b="1" dirty="0">
                <a:solidFill>
                  <a:schemeClr val="bg1"/>
                </a:solidFill>
              </a:rPr>
              <a:t> up …. And </a:t>
            </a:r>
            <a:r>
              <a:rPr lang="it-IT" b="1" dirty="0" err="1">
                <a:solidFill>
                  <a:schemeClr val="bg1"/>
                </a:solidFill>
              </a:rPr>
              <a:t>cools</a:t>
            </a:r>
            <a:r>
              <a:rPr lang="it-IT" b="1" dirty="0">
                <a:solidFill>
                  <a:schemeClr val="bg1"/>
                </a:solidFill>
              </a:rPr>
              <a:t> down ….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70B0D0DE-2891-471B-917A-B2A09B25082B}"/>
              </a:ext>
            </a:extLst>
          </p:cNvPr>
          <p:cNvSpPr txBox="1"/>
          <p:nvPr/>
        </p:nvSpPr>
        <p:spPr>
          <a:xfrm>
            <a:off x="5220072" y="4974307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BY Creative </a:t>
            </a:r>
            <a:r>
              <a:rPr lang="it-IT" sz="1400" dirty="0" err="1"/>
              <a:t>Commons</a:t>
            </a:r>
            <a:r>
              <a:rPr lang="it-IT" sz="1400" dirty="0"/>
              <a:t> </a:t>
            </a:r>
            <a:r>
              <a:rPr lang="it-IT" sz="1400" dirty="0" err="1"/>
              <a:t>licensed</a:t>
            </a:r>
            <a:r>
              <a:rPr lang="it-IT" sz="1400" dirty="0"/>
              <a:t> images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D350425-39CA-2744-9DC8-CB23A0AB0894}"/>
              </a:ext>
            </a:extLst>
          </p:cNvPr>
          <p:cNvSpPr/>
          <p:nvPr/>
        </p:nvSpPr>
        <p:spPr>
          <a:xfrm>
            <a:off x="5436096" y="3244334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FF00"/>
                </a:solidFill>
              </a:rPr>
              <a:t>Sea</a:t>
            </a:r>
            <a:r>
              <a:rPr lang="it-IT" b="1" dirty="0">
                <a:solidFill>
                  <a:schemeClr val="bg1"/>
                </a:solidFill>
              </a:rPr>
              <a:t> </a:t>
            </a:r>
            <a:r>
              <a:rPr lang="it-IT" b="1" dirty="0" err="1">
                <a:solidFill>
                  <a:schemeClr val="bg1"/>
                </a:solidFill>
              </a:rPr>
              <a:t>heats</a:t>
            </a:r>
            <a:r>
              <a:rPr lang="it-IT" b="1" dirty="0">
                <a:solidFill>
                  <a:schemeClr val="bg1"/>
                </a:solidFill>
              </a:rPr>
              <a:t> up …. And </a:t>
            </a:r>
            <a:r>
              <a:rPr lang="it-IT" b="1" dirty="0" err="1">
                <a:solidFill>
                  <a:schemeClr val="bg1"/>
                </a:solidFill>
              </a:rPr>
              <a:t>cools</a:t>
            </a:r>
            <a:r>
              <a:rPr lang="it-IT" b="1" dirty="0">
                <a:solidFill>
                  <a:schemeClr val="bg1"/>
                </a:solidFill>
              </a:rPr>
              <a:t> down ….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Weather vs. Climate </a:t>
            </a:r>
            <a:endParaRPr lang="it-IT" b="1" dirty="0">
              <a:solidFill>
                <a:srgbClr val="7030A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683568" y="1772816"/>
            <a:ext cx="810039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diagram shows….</a:t>
            </a:r>
          </a:p>
          <a:p>
            <a:r>
              <a:rPr lang="en-US" sz="2800" dirty="0"/>
              <a:t>Ocean currents can increase or reduce temperatures. </a:t>
            </a:r>
            <a:endParaRPr lang="it-IT" sz="2800" dirty="0"/>
          </a:p>
        </p:txBody>
      </p:sp>
      <p:sp>
        <p:nvSpPr>
          <p:cNvPr id="12290" name="AutoShape 2" descr="Risultati immagini per ocean curre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900A5512-F9E9-4BD4-9058-EDA567A3B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879867"/>
            <a:ext cx="6552728" cy="3420524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8AD6F953-7589-47B7-8D04-366C71BF32E9}"/>
              </a:ext>
            </a:extLst>
          </p:cNvPr>
          <p:cNvSpPr txBox="1"/>
          <p:nvPr/>
        </p:nvSpPr>
        <p:spPr>
          <a:xfrm>
            <a:off x="155575" y="6453336"/>
            <a:ext cx="8531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/>
              <a:t>https://en.wikipedia.org/wiki/Ocean_current#/media/File:Corrientes-oceanicas.png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632</Words>
  <Application>Microsoft Office PowerPoint</Application>
  <PresentationFormat>Presentazione su schermo (4:3)</PresentationFormat>
  <Paragraphs>105</Paragraphs>
  <Slides>17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2" baseType="lpstr">
      <vt:lpstr>Microsoft YaHei</vt:lpstr>
      <vt:lpstr>Arial</vt:lpstr>
      <vt:lpstr>Calibri</vt:lpstr>
      <vt:lpstr>Century Gothic</vt:lpstr>
      <vt:lpstr>Tema di Office</vt:lpstr>
      <vt:lpstr>U1_L4_ALL5   </vt:lpstr>
      <vt:lpstr>Presentazione standard di PowerPoint</vt:lpstr>
      <vt:lpstr>Glossary for Weather</vt:lpstr>
      <vt:lpstr>Glossary for Weather</vt:lpstr>
      <vt:lpstr>Weather phenomena</vt:lpstr>
      <vt:lpstr>Weather phenomena</vt:lpstr>
      <vt:lpstr>What affects climate?</vt:lpstr>
      <vt:lpstr>Distance from the sea (Continentality) </vt:lpstr>
      <vt:lpstr>Weather vs. Climate </vt:lpstr>
      <vt:lpstr>Gulf Stream</vt:lpstr>
      <vt:lpstr>Gulf Stream</vt:lpstr>
      <vt:lpstr>Direction of winds</vt:lpstr>
      <vt:lpstr>The shape of the land</vt:lpstr>
      <vt:lpstr>The shape of the land</vt:lpstr>
      <vt:lpstr>Latitude</vt:lpstr>
      <vt:lpstr>Altitude</vt:lpstr>
      <vt:lpstr>Human Activities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m.eccher.392713</dc:creator>
  <cp:lastModifiedBy>massimo eccher</cp:lastModifiedBy>
  <cp:revision>17</cp:revision>
  <dcterms:created xsi:type="dcterms:W3CDTF">2017-12-19T13:57:46Z</dcterms:created>
  <dcterms:modified xsi:type="dcterms:W3CDTF">2018-08-27T13:33:35Z</dcterms:modified>
</cp:coreProperties>
</file>