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1AA"/>
    <a:srgbClr val="E42A1C"/>
    <a:srgbClr val="FCA32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E822C16-9227-4786-AE62-02179E870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BFC8391-CC86-4974-A7A5-7EAD7B0E7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7FECD46-A6EB-44E8-97AA-9178C6C2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5005AFE-3853-47A9-B19D-D5E99584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2955211-CB11-4E24-A758-13320B3C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93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D76B8C-3D34-4476-9569-FEB5842A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677ACF30-A15B-4F5B-B876-A56FCBC3F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66E5DCC-EB17-4D7D-9641-73CE76EF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903F923-7674-4E6E-A551-5299DF46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8744D53-F16B-42B9-9631-7B561B4D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16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E9C68444-1957-46B8-98DB-E2C4DFAAF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0417D6F-2CE1-40AA-9038-2B08E72CF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5413B4F-AFA5-47F2-B330-25B18FC2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19D387D-F3FB-4823-92B3-A31ECF17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FD1B494-1462-4C8C-A0F5-934F1C85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4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89849BC-CD69-4B4D-8EF2-3AE1B8BB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FBD6D37-0A5C-4B6D-B571-CCE6A0828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3CDBEF5-EA99-4503-B459-1CCC90FA9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429E719-344D-4F5D-8F08-45891A80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5176BB2-9BEA-4688-9EE4-6FEF257A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0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48EAC66-B1DB-4473-8FCC-FFACC9BF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1E390E1-A40A-4C0E-B959-29045E602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A147D6A-ACBD-4683-B118-C835310EE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218CD16-0DDB-48CE-A39B-8F406C35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53F9E5A-9962-4463-B5D0-DCCEF704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2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6C0B96C-B3ED-497A-8013-489FB34D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F162653-CDBC-44F9-832C-19719AB02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075796FD-2726-4E7F-AF12-D8F3CA463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BC6E1B6-1F53-42FA-88D3-DAE767C8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44AE733-B640-4C79-8469-AD1A8462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41AF890-2522-4E9A-B546-BDF58A74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13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4E1877-121F-4B19-8FE2-ED8C8080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DBB333D-0A16-4E5A-BBDE-B6CC91903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2533AE79-9DFA-42D1-962D-6DDB03AB7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82B80E3-85CB-4E6C-A7D1-86FD60905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88DD58AF-5B9F-43C2-BE8D-D7D3A11EB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1BEAD0EE-3417-40FD-A42A-2CA75C8CB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B5836604-1735-42F5-A7BE-6ADF3073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5D08E98C-3D55-4F69-8774-8D19A4FB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57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E120808-83EA-461F-9819-56149C52C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ABD5F76A-B8EF-4C70-8FA9-BF050AB8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F2A0CD1-FBB8-474A-8C69-90BFF7E8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A330BA1D-53F4-40A0-9A74-CF49044F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77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3F8609DC-BBEE-4885-A3C1-26D59CF3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55395188-F1C1-440F-A31E-5C8C29DC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858A9FD-75DA-4714-9610-9A65089F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24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170670B-230F-4CFE-893F-621FB2ED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4CD7978-D523-4152-8214-E7B699BC2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E71BE07-CF30-4DF1-BE6C-1D874AE11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CC41AED-023A-4E00-A537-F1AB7AC4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C2EF4CD-A0DE-4220-967A-C34060CB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423E6B5-8B33-4CA8-866D-1014CB81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2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01FB2DE-4AF7-4CDD-9E9D-617F871D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B53B72AD-01E9-4578-AE9A-E8E7A8AE0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1C32906-BEAE-4A61-8890-19CB2F306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90E092D6-CDDF-4BD1-9825-18B35E36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46F3AB6-857D-4612-85FA-86335A20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BB62372-918A-49F8-B942-58A431AA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8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06365E13-67DB-4CF1-BE43-082B26B8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37F4E91-CCB7-4296-A1AA-FF045CD40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55DE2C3-7BFE-4F8F-BB93-3E9800A1F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5219-BC06-46AE-8AE0-4EC141C22244}" type="datetimeFigureOut">
              <a:rPr lang="it-IT" smtClean="0"/>
              <a:pPr/>
              <a:t>24/04/2018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46B33C7-6BBF-40DD-B6D1-A6F14D78A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6804E94-D645-4110-BD0B-504F70745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4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arrotondato 127"/>
          <p:cNvSpPr/>
          <p:nvPr/>
        </p:nvSpPr>
        <p:spPr>
          <a:xfrm>
            <a:off x="0" y="1524000"/>
            <a:ext cx="342900" cy="388620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259825D9-E337-40B8-AB8C-0FA7F769E645}"/>
              </a:ext>
            </a:extLst>
          </p:cNvPr>
          <p:cNvGrpSpPr/>
          <p:nvPr/>
        </p:nvGrpSpPr>
        <p:grpSpPr>
          <a:xfrm>
            <a:off x="4053477" y="475707"/>
            <a:ext cx="1143000" cy="736599"/>
            <a:chOff x="955500" y="4883499"/>
            <a:chExt cx="2045905" cy="1034980"/>
          </a:xfrm>
        </p:grpSpPr>
        <p:sp>
          <p:nvSpPr>
            <p:cNvPr id="24" name="Ovale 23">
              <a:extLst>
                <a:ext uri="{FF2B5EF4-FFF2-40B4-BE49-F238E27FC236}">
                  <a16:creationId xmlns:a16="http://schemas.microsoft.com/office/drawing/2014/main" xmlns="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xmlns="" id="{26C999FD-F5B6-4769-924A-397160C021FE}"/>
                </a:ext>
              </a:extLst>
            </p:cNvPr>
            <p:cNvSpPr txBox="1"/>
            <p:nvPr/>
          </p:nvSpPr>
          <p:spPr>
            <a:xfrm>
              <a:off x="955500" y="5205259"/>
              <a:ext cx="2045905" cy="432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err="1"/>
                <a:t>Time</a:t>
              </a:r>
              <a:r>
                <a:rPr lang="it-IT" sz="1400" b="1" dirty="0"/>
                <a:t> [s]</a:t>
              </a:r>
            </a:p>
          </p:txBody>
        </p:sp>
      </p:grpSp>
      <p:sp>
        <p:nvSpPr>
          <p:cNvPr id="39" name="CasellaDiTesto 38">
            <a:extLst>
              <a:ext uri="{FF2B5EF4-FFF2-40B4-BE49-F238E27FC236}">
                <a16:creationId xmlns:a16="http://schemas.microsoft.com/office/drawing/2014/main" xmlns="" id="{1B0E795C-679D-459B-AF1A-43F73A2B34D8}"/>
              </a:ext>
            </a:extLst>
          </p:cNvPr>
          <p:cNvSpPr txBox="1"/>
          <p:nvPr/>
        </p:nvSpPr>
        <p:spPr>
          <a:xfrm rot="16200000">
            <a:off x="-3042866" y="3198168"/>
            <a:ext cx="632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B0F0"/>
                </a:solidFill>
                <a:latin typeface="Copperplate Gothic Bold" pitchFamily="34" charset="0"/>
              </a:rPr>
              <a:t>SI Basic</a:t>
            </a:r>
            <a:r>
              <a:rPr lang="it-IT" sz="2400" dirty="0">
                <a:solidFill>
                  <a:schemeClr val="bg1"/>
                </a:solidFill>
                <a:latin typeface="Copperplate Gothic Bold" pitchFamily="34" charset="0"/>
              </a:rPr>
              <a:t> &amp; </a:t>
            </a:r>
            <a:r>
              <a:rPr lang="it-IT" sz="2400" dirty="0" err="1">
                <a:solidFill>
                  <a:srgbClr val="FCA32C"/>
                </a:solidFill>
                <a:latin typeface="Copperplate Gothic Bold" pitchFamily="34" charset="0"/>
              </a:rPr>
              <a:t>derived</a:t>
            </a:r>
            <a:r>
              <a:rPr lang="it-IT" sz="2400" dirty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2855323" y="2132604"/>
            <a:ext cx="2209477" cy="697322"/>
            <a:chOff x="7101084" y="2618509"/>
            <a:chExt cx="2925841" cy="901414"/>
          </a:xfrm>
        </p:grpSpPr>
        <p:sp>
          <p:nvSpPr>
            <p:cNvPr id="40" name="Ovale 39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01084" y="2843567"/>
              <a:ext cx="2925841" cy="676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velocity</a:t>
              </a:r>
              <a:r>
                <a:rPr lang="it-IT" sz="1000" b="1" dirty="0"/>
                <a:t> [m/s]</a:t>
              </a:r>
            </a:p>
            <a:p>
              <a:endParaRPr lang="it-IT" dirty="0"/>
            </a:p>
          </p:txBody>
        </p:sp>
      </p:grpSp>
      <p:grpSp>
        <p:nvGrpSpPr>
          <p:cNvPr id="43" name="Gruppo 42">
            <a:extLst>
              <a:ext uri="{FF2B5EF4-FFF2-40B4-BE49-F238E27FC236}">
                <a16:creationId xmlns:a16="http://schemas.microsoft.com/office/drawing/2014/main" xmlns="" id="{259825D9-E337-40B8-AB8C-0FA7F769E645}"/>
              </a:ext>
            </a:extLst>
          </p:cNvPr>
          <p:cNvGrpSpPr/>
          <p:nvPr/>
        </p:nvGrpSpPr>
        <p:grpSpPr>
          <a:xfrm>
            <a:off x="7559564" y="3123838"/>
            <a:ext cx="690719" cy="685799"/>
            <a:chOff x="1182822" y="4756115"/>
            <a:chExt cx="1409401" cy="1034980"/>
          </a:xfrm>
        </p:grpSpPr>
        <p:sp>
          <p:nvSpPr>
            <p:cNvPr id="45" name="Ovale 44">
              <a:extLst>
                <a:ext uri="{FF2B5EF4-FFF2-40B4-BE49-F238E27FC236}">
                  <a16:creationId xmlns:a16="http://schemas.microsoft.com/office/drawing/2014/main" xmlns="" id="{C6F081EB-5D38-4E01-850D-7DBB77681F7F}"/>
                </a:ext>
              </a:extLst>
            </p:cNvPr>
            <p:cNvSpPr/>
            <p:nvPr/>
          </p:nvSpPr>
          <p:spPr>
            <a:xfrm>
              <a:off x="1215851" y="4756115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xmlns="" id="{26C999FD-F5B6-4769-924A-397160C021FE}"/>
                </a:ext>
              </a:extLst>
            </p:cNvPr>
            <p:cNvSpPr txBox="1"/>
            <p:nvPr/>
          </p:nvSpPr>
          <p:spPr>
            <a:xfrm>
              <a:off x="1182822" y="4904877"/>
              <a:ext cx="1409401" cy="78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/>
                <a:t>Mass</a:t>
              </a:r>
            </a:p>
            <a:p>
              <a:pPr algn="ctr"/>
              <a:r>
                <a:rPr lang="it-IT" sz="1400" b="1" dirty="0"/>
                <a:t>[Kg]</a:t>
              </a:r>
            </a:p>
          </p:txBody>
        </p:sp>
      </p:grpSp>
      <p:grpSp>
        <p:nvGrpSpPr>
          <p:cNvPr id="49" name="Gruppo 48">
            <a:extLst>
              <a:ext uri="{FF2B5EF4-FFF2-40B4-BE49-F238E27FC236}">
                <a16:creationId xmlns:a16="http://schemas.microsoft.com/office/drawing/2014/main" xmlns="" id="{259825D9-E337-40B8-AB8C-0FA7F769E645}"/>
              </a:ext>
            </a:extLst>
          </p:cNvPr>
          <p:cNvGrpSpPr/>
          <p:nvPr/>
        </p:nvGrpSpPr>
        <p:grpSpPr>
          <a:xfrm>
            <a:off x="6606541" y="4845233"/>
            <a:ext cx="1003300" cy="796135"/>
            <a:chOff x="1001458" y="4807994"/>
            <a:chExt cx="1782756" cy="103498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xmlns="" id="{C6F081EB-5D38-4E01-850D-7DBB77681F7F}"/>
                </a:ext>
              </a:extLst>
            </p:cNvPr>
            <p:cNvSpPr/>
            <p:nvPr/>
          </p:nvSpPr>
          <p:spPr>
            <a:xfrm>
              <a:off x="1215851" y="4807994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xmlns="" id="{26C999FD-F5B6-4769-924A-397160C021FE}"/>
                </a:ext>
              </a:extLst>
            </p:cNvPr>
            <p:cNvSpPr txBox="1"/>
            <p:nvPr/>
          </p:nvSpPr>
          <p:spPr>
            <a:xfrm>
              <a:off x="1001458" y="4971299"/>
              <a:ext cx="1782756" cy="840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b="1" dirty="0" err="1"/>
                <a:t>Electric</a:t>
              </a:r>
              <a:endParaRPr lang="it-IT" sz="1100" b="1" dirty="0"/>
            </a:p>
            <a:p>
              <a:pPr algn="ctr"/>
              <a:r>
                <a:rPr lang="it-IT" sz="1100" b="1" dirty="0"/>
                <a:t> </a:t>
              </a:r>
              <a:r>
                <a:rPr lang="it-IT" sz="1100" b="1" dirty="0" err="1"/>
                <a:t>current</a:t>
              </a:r>
              <a:endParaRPr lang="it-IT" sz="1100" b="1" dirty="0"/>
            </a:p>
            <a:p>
              <a:pPr algn="ctr"/>
              <a:r>
                <a:rPr lang="it-IT" sz="1400" b="1" dirty="0"/>
                <a:t>[A]</a:t>
              </a:r>
            </a:p>
          </p:txBody>
        </p:sp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xmlns="" id="{259825D9-E337-40B8-AB8C-0FA7F769E645}"/>
              </a:ext>
            </a:extLst>
          </p:cNvPr>
          <p:cNvGrpSpPr/>
          <p:nvPr/>
        </p:nvGrpSpPr>
        <p:grpSpPr>
          <a:xfrm>
            <a:off x="3339375" y="3850641"/>
            <a:ext cx="1130300" cy="773102"/>
            <a:chOff x="896538" y="4883499"/>
            <a:chExt cx="1959948" cy="1034980"/>
          </a:xfrm>
        </p:grpSpPr>
        <p:sp>
          <p:nvSpPr>
            <p:cNvPr id="53" name="Ovale 52">
              <a:extLst>
                <a:ext uri="{FF2B5EF4-FFF2-40B4-BE49-F238E27FC236}">
                  <a16:creationId xmlns:a16="http://schemas.microsoft.com/office/drawing/2014/main" xmlns="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xmlns="" id="{26C999FD-F5B6-4769-924A-397160C021FE}"/>
                </a:ext>
              </a:extLst>
            </p:cNvPr>
            <p:cNvSpPr txBox="1"/>
            <p:nvPr/>
          </p:nvSpPr>
          <p:spPr>
            <a:xfrm>
              <a:off x="896538" y="5084426"/>
              <a:ext cx="1959948" cy="700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err="1"/>
                <a:t>Length</a:t>
              </a:r>
              <a:r>
                <a:rPr lang="it-IT" sz="1400" b="1" dirty="0"/>
                <a:t> </a:t>
              </a:r>
            </a:p>
            <a:p>
              <a:pPr algn="ctr"/>
              <a:r>
                <a:rPr lang="it-IT" sz="1400" b="1" dirty="0"/>
                <a:t>[m]</a:t>
              </a:r>
            </a:p>
          </p:txBody>
        </p: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xmlns="" id="{259825D9-E337-40B8-AB8C-0FA7F769E645}"/>
              </a:ext>
            </a:extLst>
          </p:cNvPr>
          <p:cNvGrpSpPr/>
          <p:nvPr/>
        </p:nvGrpSpPr>
        <p:grpSpPr>
          <a:xfrm>
            <a:off x="8243751" y="342170"/>
            <a:ext cx="1244599" cy="803647"/>
            <a:chOff x="782042" y="4883499"/>
            <a:chExt cx="2221588" cy="1034980"/>
          </a:xfrm>
        </p:grpSpPr>
        <p:sp>
          <p:nvSpPr>
            <p:cNvPr id="56" name="Ovale 55">
              <a:extLst>
                <a:ext uri="{FF2B5EF4-FFF2-40B4-BE49-F238E27FC236}">
                  <a16:creationId xmlns:a16="http://schemas.microsoft.com/office/drawing/2014/main" xmlns="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xmlns="" id="{26C999FD-F5B6-4769-924A-397160C021FE}"/>
                </a:ext>
              </a:extLst>
            </p:cNvPr>
            <p:cNvSpPr txBox="1"/>
            <p:nvPr/>
          </p:nvSpPr>
          <p:spPr>
            <a:xfrm>
              <a:off x="782042" y="5000962"/>
              <a:ext cx="2221588" cy="872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 err="1"/>
                <a:t>Luminous</a:t>
              </a:r>
              <a:r>
                <a:rPr lang="it-IT" sz="1200" b="1" dirty="0"/>
                <a:t> </a:t>
              </a:r>
              <a:r>
                <a:rPr lang="it-IT" sz="1200" b="1" dirty="0" err="1"/>
                <a:t>intensity</a:t>
              </a:r>
              <a:endParaRPr lang="it-IT" sz="1200" b="1" dirty="0"/>
            </a:p>
            <a:p>
              <a:pPr algn="ctr"/>
              <a:r>
                <a:rPr lang="it-IT" sz="1400" b="1" dirty="0"/>
                <a:t>[Cd]</a:t>
              </a:r>
            </a:p>
          </p:txBody>
        </p:sp>
      </p:grpSp>
      <p:grpSp>
        <p:nvGrpSpPr>
          <p:cNvPr id="58" name="Gruppo 57">
            <a:extLst>
              <a:ext uri="{FF2B5EF4-FFF2-40B4-BE49-F238E27FC236}">
                <a16:creationId xmlns:a16="http://schemas.microsoft.com/office/drawing/2014/main" xmlns="" id="{259825D9-E337-40B8-AB8C-0FA7F769E645}"/>
              </a:ext>
            </a:extLst>
          </p:cNvPr>
          <p:cNvGrpSpPr/>
          <p:nvPr/>
        </p:nvGrpSpPr>
        <p:grpSpPr>
          <a:xfrm>
            <a:off x="11315700" y="254001"/>
            <a:ext cx="876300" cy="850900"/>
            <a:chOff x="1182822" y="4883499"/>
            <a:chExt cx="1409401" cy="1034980"/>
          </a:xfrm>
        </p:grpSpPr>
        <p:sp>
          <p:nvSpPr>
            <p:cNvPr id="59" name="Ovale 58">
              <a:extLst>
                <a:ext uri="{FF2B5EF4-FFF2-40B4-BE49-F238E27FC236}">
                  <a16:creationId xmlns:a16="http://schemas.microsoft.com/office/drawing/2014/main" xmlns="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CasellaDiTesto 59">
              <a:extLst>
                <a:ext uri="{FF2B5EF4-FFF2-40B4-BE49-F238E27FC236}">
                  <a16:creationId xmlns:a16="http://schemas.microsoft.com/office/drawing/2014/main" xmlns="" id="{26C999FD-F5B6-4769-924A-397160C021FE}"/>
                </a:ext>
              </a:extLst>
            </p:cNvPr>
            <p:cNvSpPr txBox="1"/>
            <p:nvPr/>
          </p:nvSpPr>
          <p:spPr>
            <a:xfrm>
              <a:off x="1182822" y="5021315"/>
              <a:ext cx="1409401" cy="82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 err="1"/>
                <a:t>Amount</a:t>
              </a:r>
              <a:r>
                <a:rPr lang="it-IT" sz="1200" b="1" dirty="0"/>
                <a:t> </a:t>
              </a:r>
              <a:r>
                <a:rPr lang="it-IT" sz="1200" b="1" dirty="0" err="1"/>
                <a:t>of</a:t>
              </a:r>
              <a:r>
                <a:rPr lang="it-IT" sz="1200" b="1" dirty="0"/>
                <a:t> </a:t>
              </a:r>
            </a:p>
            <a:p>
              <a:pPr algn="ctr"/>
              <a:r>
                <a:rPr lang="it-IT" sz="1200" b="1" dirty="0" err="1"/>
                <a:t>substance</a:t>
              </a:r>
              <a:endParaRPr lang="it-IT" sz="1200" b="1" dirty="0"/>
            </a:p>
            <a:p>
              <a:pPr algn="ctr"/>
              <a:r>
                <a:rPr lang="it-IT" sz="1400" b="1" dirty="0"/>
                <a:t>[mol]</a:t>
              </a:r>
            </a:p>
          </p:txBody>
        </p:sp>
      </p:grpSp>
      <p:grpSp>
        <p:nvGrpSpPr>
          <p:cNvPr id="71" name="Gruppo 70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2351315" y="6085167"/>
            <a:ext cx="2209477" cy="772833"/>
            <a:chOff x="7118382" y="2618509"/>
            <a:chExt cx="2925841" cy="999026"/>
          </a:xfrm>
        </p:grpSpPr>
        <p:sp>
          <p:nvSpPr>
            <p:cNvPr id="72" name="Ovale 71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18382" y="2742251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Heat</a:t>
              </a:r>
              <a:r>
                <a:rPr lang="it-IT" sz="1000" b="1" dirty="0"/>
                <a:t> </a:t>
              </a:r>
              <a:r>
                <a:rPr lang="it-IT" sz="1000" b="1" dirty="0" err="1"/>
                <a:t>capacity</a:t>
              </a:r>
              <a:endParaRPr lang="it-IT" sz="1000" b="1" dirty="0"/>
            </a:p>
            <a:p>
              <a:pPr algn="ctr"/>
              <a:r>
                <a:rPr lang="it-IT" sz="1000" b="1" dirty="0"/>
                <a:t> [?]</a:t>
              </a:r>
            </a:p>
            <a:p>
              <a:endParaRPr lang="it-IT" dirty="0"/>
            </a:p>
          </p:txBody>
        </p:sp>
      </p:grpSp>
      <p:grpSp>
        <p:nvGrpSpPr>
          <p:cNvPr id="74" name="Gruppo 73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663665" y="4334784"/>
            <a:ext cx="2209477" cy="787710"/>
            <a:chOff x="7101084" y="2618509"/>
            <a:chExt cx="2925841" cy="1018257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6" name="CasellaDiTesto 75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01084" y="2761482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/>
                <a:t>Energy </a:t>
              </a:r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77" name="Gruppo 76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1573712" y="4019824"/>
            <a:ext cx="2209477" cy="941599"/>
            <a:chOff x="7117902" y="2618509"/>
            <a:chExt cx="2925841" cy="1217186"/>
          </a:xfrm>
        </p:grpSpPr>
        <p:sp>
          <p:nvSpPr>
            <p:cNvPr id="78" name="Ovale 77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9" name="CasellaDiTesto 78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17902" y="2761482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Magnetic</a:t>
              </a:r>
              <a:r>
                <a:rPr lang="it-IT" sz="1000" b="1" dirty="0"/>
                <a:t> </a:t>
              </a:r>
              <a:r>
                <a:rPr lang="it-IT" sz="1000" b="1" dirty="0" err="1"/>
                <a:t>flux</a:t>
              </a:r>
              <a:endParaRPr lang="it-IT" sz="1000" b="1" dirty="0"/>
            </a:p>
            <a:p>
              <a:pPr algn="ctr"/>
              <a:r>
                <a:rPr lang="it-IT" sz="1000" b="1" dirty="0"/>
                <a:t>[?]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83" name="Gruppo 82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0" y="1317264"/>
            <a:ext cx="2209477" cy="775010"/>
            <a:chOff x="7101084" y="2618509"/>
            <a:chExt cx="2925841" cy="1001840"/>
          </a:xfrm>
        </p:grpSpPr>
        <p:sp>
          <p:nvSpPr>
            <p:cNvPr id="84" name="Ovale 83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01084" y="2745065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Pressure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89" name="Gruppo 88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1094740" y="316140"/>
            <a:ext cx="2209477" cy="736910"/>
            <a:chOff x="7117902" y="2618509"/>
            <a:chExt cx="2925841" cy="952589"/>
          </a:xfrm>
        </p:grpSpPr>
        <p:sp>
          <p:nvSpPr>
            <p:cNvPr id="90" name="Ovale 89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17902" y="2695814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Acceleration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-190862" y="5917201"/>
            <a:ext cx="2209477" cy="749610"/>
            <a:chOff x="7117902" y="2618509"/>
            <a:chExt cx="2925841" cy="969006"/>
          </a:xfrm>
        </p:grpSpPr>
        <p:sp>
          <p:nvSpPr>
            <p:cNvPr id="93" name="Ovale 92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17902" y="2712231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Force</a:t>
              </a:r>
              <a:endParaRPr lang="it-IT" sz="1000" b="1" dirty="0"/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95" name="Gruppo 94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1300480" y="5172621"/>
            <a:ext cx="2209477" cy="748159"/>
            <a:chOff x="7117422" y="2618509"/>
            <a:chExt cx="2925841" cy="967130"/>
          </a:xfrm>
        </p:grpSpPr>
        <p:sp>
          <p:nvSpPr>
            <p:cNvPr id="96" name="Ovale 95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7" name="CasellaDiTesto 96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17422" y="2710355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Voltage</a:t>
              </a:r>
              <a:endParaRPr lang="it-IT" sz="1000" b="1" dirty="0"/>
            </a:p>
            <a:p>
              <a:pPr algn="ctr"/>
              <a:r>
                <a:rPr lang="it-IT" sz="1000" b="1" dirty="0"/>
                <a:t> [?]</a:t>
              </a:r>
            </a:p>
            <a:p>
              <a:endParaRPr lang="it-IT" dirty="0"/>
            </a:p>
          </p:txBody>
        </p:sp>
      </p:grpSp>
      <p:grpSp>
        <p:nvGrpSpPr>
          <p:cNvPr id="98" name="Gruppo 97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-197797" y="2597787"/>
            <a:ext cx="2209477" cy="787710"/>
            <a:chOff x="7101084" y="2618509"/>
            <a:chExt cx="2925841" cy="1018257"/>
          </a:xfrm>
        </p:grpSpPr>
        <p:sp>
          <p:nvSpPr>
            <p:cNvPr id="99" name="Ovale 98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01084" y="2761482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Power</a:t>
              </a:r>
              <a:endParaRPr lang="it-IT" sz="1000" b="1" dirty="0"/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101" name="Gruppo 100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0" y="5218248"/>
            <a:ext cx="2209477" cy="753308"/>
            <a:chOff x="7101084" y="2618509"/>
            <a:chExt cx="2925841" cy="973786"/>
          </a:xfrm>
        </p:grpSpPr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01084" y="2717011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El</a:t>
              </a:r>
              <a:r>
                <a:rPr lang="it-IT" sz="1000" b="1" dirty="0"/>
                <a:t>. </a:t>
              </a:r>
              <a:r>
                <a:rPr lang="it-IT" sz="1000" b="1" dirty="0" err="1"/>
                <a:t>field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104" name="Gruppo 103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0" y="3478078"/>
            <a:ext cx="2209477" cy="772833"/>
            <a:chOff x="7118381" y="2618509"/>
            <a:chExt cx="2925841" cy="999026"/>
          </a:xfrm>
        </p:grpSpPr>
        <p:sp>
          <p:nvSpPr>
            <p:cNvPr id="105" name="Ovale 104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6" name="CasellaDiTesto 105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18381" y="2742251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El</a:t>
              </a:r>
              <a:r>
                <a:rPr lang="it-IT" sz="1000" b="1" dirty="0"/>
                <a:t>. </a:t>
              </a:r>
              <a:r>
                <a:rPr lang="it-IT" sz="1000" b="1" dirty="0" err="1"/>
                <a:t>Charge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107" name="Gruppo 106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923432" y="1099457"/>
            <a:ext cx="2209477" cy="928899"/>
            <a:chOff x="7134719" y="2618509"/>
            <a:chExt cx="2925841" cy="1200769"/>
          </a:xfrm>
        </p:grpSpPr>
        <p:sp>
          <p:nvSpPr>
            <p:cNvPr id="108" name="Ovale 107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34719" y="2745065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Magnetic</a:t>
              </a:r>
              <a:r>
                <a:rPr lang="it-IT" sz="1000" b="1" dirty="0"/>
                <a:t> </a:t>
              </a:r>
              <a:r>
                <a:rPr lang="it-IT" sz="1000" b="1" dirty="0" err="1"/>
                <a:t>field</a:t>
              </a:r>
              <a:endParaRPr lang="it-IT" sz="1000" b="1" dirty="0"/>
            </a:p>
            <a:p>
              <a:pPr algn="ctr"/>
              <a:r>
                <a:rPr lang="it-IT" sz="1000" b="1" dirty="0"/>
                <a:t>[?]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113" name="Gruppo 112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0" y="206558"/>
            <a:ext cx="2209477" cy="800410"/>
            <a:chOff x="7101084" y="2618509"/>
            <a:chExt cx="2925841" cy="1034674"/>
          </a:xfrm>
        </p:grpSpPr>
        <p:sp>
          <p:nvSpPr>
            <p:cNvPr id="114" name="Ovale 113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5" name="CasellaDiTesto 114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01084" y="2777899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Frequency</a:t>
              </a:r>
              <a:endParaRPr lang="it-IT" sz="1000" b="1" dirty="0"/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116" name="Gruppo 115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-207191" y="4509681"/>
            <a:ext cx="2209477" cy="979699"/>
            <a:chOff x="7117902" y="2618509"/>
            <a:chExt cx="2925841" cy="1266437"/>
          </a:xfrm>
        </p:grpSpPr>
        <p:sp>
          <p:nvSpPr>
            <p:cNvPr id="117" name="Ovale 116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8" name="CasellaDiTesto 117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17902" y="2810733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El</a:t>
              </a:r>
              <a:r>
                <a:rPr lang="it-IT" sz="1000" b="1" dirty="0"/>
                <a:t>. </a:t>
              </a:r>
              <a:r>
                <a:rPr lang="it-IT" sz="1000" b="1" dirty="0" err="1"/>
                <a:t>resistance</a:t>
              </a:r>
              <a:endParaRPr lang="it-IT" sz="1000" b="1" dirty="0"/>
            </a:p>
            <a:p>
              <a:pPr algn="ctr"/>
              <a:r>
                <a:rPr lang="it-IT" sz="1000" b="1" dirty="0"/>
                <a:t>[?]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119" name="Gruppo 118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1243511" y="5969093"/>
            <a:ext cx="2209477" cy="928096"/>
            <a:chOff x="7101084" y="2618509"/>
            <a:chExt cx="2925841" cy="1199731"/>
          </a:xfrm>
        </p:grpSpPr>
        <p:sp>
          <p:nvSpPr>
            <p:cNvPr id="120" name="Ovale 119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01084" y="2744027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Luminous</a:t>
              </a:r>
              <a:r>
                <a:rPr lang="it-IT" sz="1000" b="1" dirty="0"/>
                <a:t> </a:t>
              </a:r>
              <a:r>
                <a:rPr lang="it-IT" sz="1000" b="1" dirty="0" err="1"/>
                <a:t>flux</a:t>
              </a:r>
              <a:endParaRPr lang="it-IT" sz="1000" b="1" dirty="0"/>
            </a:p>
            <a:p>
              <a:pPr algn="ctr"/>
              <a:r>
                <a:rPr lang="it-IT" sz="1000" b="1" dirty="0"/>
                <a:t>[?]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122" name="Gruppo 121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457523" y="2958101"/>
            <a:ext cx="2209477" cy="760822"/>
            <a:chOff x="7101084" y="2618509"/>
            <a:chExt cx="2925841" cy="983499"/>
          </a:xfrm>
        </p:grpSpPr>
        <p:sp>
          <p:nvSpPr>
            <p:cNvPr id="123" name="Ovale 122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4" name="CasellaDiTesto 123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01084" y="2726724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/>
                <a:t>Molar </a:t>
              </a:r>
              <a:r>
                <a:rPr lang="it-IT" sz="1000" b="1" dirty="0" err="1"/>
                <a:t>heat</a:t>
              </a:r>
              <a:endParaRPr lang="it-IT" sz="1000" b="1" dirty="0"/>
            </a:p>
            <a:p>
              <a:pPr algn="ctr"/>
              <a:r>
                <a:rPr lang="it-IT" sz="1000" b="1" dirty="0"/>
                <a:t>[?]</a:t>
              </a:r>
            </a:p>
            <a:p>
              <a:endParaRPr lang="it-IT" dirty="0"/>
            </a:p>
          </p:txBody>
        </p:sp>
      </p:grpSp>
      <p:grpSp>
        <p:nvGrpSpPr>
          <p:cNvPr id="125" name="Gruppo 124">
            <a:extLst>
              <a:ext uri="{FF2B5EF4-FFF2-40B4-BE49-F238E27FC236}">
                <a16:creationId xmlns:a16="http://schemas.microsoft.com/office/drawing/2014/main" xmlns="" id="{259825D9-E337-40B8-AB8C-0FA7F769E645}"/>
              </a:ext>
            </a:extLst>
          </p:cNvPr>
          <p:cNvGrpSpPr/>
          <p:nvPr/>
        </p:nvGrpSpPr>
        <p:grpSpPr>
          <a:xfrm>
            <a:off x="10403477" y="5575297"/>
            <a:ext cx="1244599" cy="803647"/>
            <a:chOff x="804711" y="4883499"/>
            <a:chExt cx="2221588" cy="1034980"/>
          </a:xfrm>
        </p:grpSpPr>
        <p:sp>
          <p:nvSpPr>
            <p:cNvPr id="126" name="Ovale 125">
              <a:extLst>
                <a:ext uri="{FF2B5EF4-FFF2-40B4-BE49-F238E27FC236}">
                  <a16:creationId xmlns:a16="http://schemas.microsoft.com/office/drawing/2014/main" xmlns="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7" name="CasellaDiTesto 126">
              <a:extLst>
                <a:ext uri="{FF2B5EF4-FFF2-40B4-BE49-F238E27FC236}">
                  <a16:creationId xmlns:a16="http://schemas.microsoft.com/office/drawing/2014/main" xmlns="" id="{26C999FD-F5B6-4769-924A-397160C021FE}"/>
                </a:ext>
              </a:extLst>
            </p:cNvPr>
            <p:cNvSpPr txBox="1"/>
            <p:nvPr/>
          </p:nvSpPr>
          <p:spPr>
            <a:xfrm>
              <a:off x="804711" y="5099096"/>
              <a:ext cx="2221588" cy="634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/>
                <a:t>Temperature</a:t>
              </a:r>
            </a:p>
            <a:p>
              <a:pPr algn="ctr"/>
              <a:r>
                <a:rPr lang="it-IT" sz="1400" b="1" dirty="0"/>
                <a:t>[K]</a:t>
              </a:r>
            </a:p>
          </p:txBody>
        </p:sp>
      </p:grpSp>
      <p:grpSp>
        <p:nvGrpSpPr>
          <p:cNvPr id="133" name="Gruppo 132">
            <a:extLst>
              <a:ext uri="{FF2B5EF4-FFF2-40B4-BE49-F238E27FC236}">
                <a16:creationId xmlns:a16="http://schemas.microsoft.com/office/drawing/2014/main" xmlns="" id="{23F9DAB9-9B17-4E74-84CD-F29DC9B7A54A}"/>
              </a:ext>
            </a:extLst>
          </p:cNvPr>
          <p:cNvGrpSpPr/>
          <p:nvPr/>
        </p:nvGrpSpPr>
        <p:grpSpPr>
          <a:xfrm>
            <a:off x="-651368" y="769257"/>
            <a:ext cx="2209477" cy="928899"/>
            <a:chOff x="7134719" y="2618509"/>
            <a:chExt cx="2925841" cy="1200769"/>
          </a:xfrm>
        </p:grpSpPr>
        <p:sp>
          <p:nvSpPr>
            <p:cNvPr id="134" name="Ovale 133">
              <a:extLst>
                <a:ext uri="{FF2B5EF4-FFF2-40B4-BE49-F238E27FC236}">
                  <a16:creationId xmlns:a16="http://schemas.microsoft.com/office/drawing/2014/main" xmlns="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5" name="CasellaDiTesto 134">
              <a:extLst>
                <a:ext uri="{FF2B5EF4-FFF2-40B4-BE49-F238E27FC236}">
                  <a16:creationId xmlns:a16="http://schemas.microsoft.com/office/drawing/2014/main" xmlns="" id="{05A7B874-B764-4727-B0FE-3007BEA81C74}"/>
                </a:ext>
              </a:extLst>
            </p:cNvPr>
            <p:cNvSpPr txBox="1"/>
            <p:nvPr/>
          </p:nvSpPr>
          <p:spPr>
            <a:xfrm>
              <a:off x="7134719" y="2745065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/>
                <a:t>Density</a:t>
              </a:r>
            </a:p>
            <a:p>
              <a:pPr algn="ctr"/>
              <a:r>
                <a:rPr lang="it-IT" sz="1000" b="1" dirty="0"/>
                <a:t>[?]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sp>
        <p:nvSpPr>
          <p:cNvPr id="136" name="Figura a mano libera 135"/>
          <p:cNvSpPr/>
          <p:nvPr/>
        </p:nvSpPr>
        <p:spPr>
          <a:xfrm>
            <a:off x="3572933" y="1143000"/>
            <a:ext cx="770467" cy="2717800"/>
          </a:xfrm>
          <a:custGeom>
            <a:avLst/>
            <a:gdLst>
              <a:gd name="connsiteX0" fmla="*/ 770467 w 770467"/>
              <a:gd name="connsiteY0" fmla="*/ 0 h 2717800"/>
              <a:gd name="connsiteX1" fmla="*/ 97367 w 770467"/>
              <a:gd name="connsiteY1" fmla="*/ 1320800 h 2717800"/>
              <a:gd name="connsiteX2" fmla="*/ 186267 w 770467"/>
              <a:gd name="connsiteY2" fmla="*/ 2717800 h 271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2717800">
                <a:moveTo>
                  <a:pt x="770467" y="0"/>
                </a:moveTo>
                <a:cubicBezTo>
                  <a:pt x="482600" y="433916"/>
                  <a:pt x="194734" y="867833"/>
                  <a:pt x="97367" y="1320800"/>
                </a:cubicBezTo>
                <a:cubicBezTo>
                  <a:pt x="0" y="1773767"/>
                  <a:pt x="78317" y="2686050"/>
                  <a:pt x="186267" y="2717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C5323ADB-AFE2-4ADD-94FF-4773621F91A9}"/>
              </a:ext>
            </a:extLst>
          </p:cNvPr>
          <p:cNvSpPr/>
          <p:nvPr/>
        </p:nvSpPr>
        <p:spPr>
          <a:xfrm rot="16200000">
            <a:off x="-586905" y="5896915"/>
            <a:ext cx="15055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U1_L1_ALL4</a:t>
            </a:r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it-I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26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Copperplate Gothic Bold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Leonardi, Mara</dc:creator>
  <cp:lastModifiedBy>m.eccher.392713</cp:lastModifiedBy>
  <cp:revision>25</cp:revision>
  <dcterms:created xsi:type="dcterms:W3CDTF">2017-11-09T17:44:40Z</dcterms:created>
  <dcterms:modified xsi:type="dcterms:W3CDTF">2018-04-24T09:19:33Z</dcterms:modified>
</cp:coreProperties>
</file>