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42" r:id="rId4"/>
    <p:sldId id="364" r:id="rId5"/>
    <p:sldId id="363" r:id="rId6"/>
    <p:sldId id="366" r:id="rId7"/>
    <p:sldId id="368" r:id="rId8"/>
    <p:sldId id="369" r:id="rId9"/>
    <p:sldId id="371" r:id="rId10"/>
    <p:sldId id="367" r:id="rId11"/>
    <p:sldId id="351" r:id="rId12"/>
    <p:sldId id="357" r:id="rId13"/>
    <p:sldId id="356" r:id="rId14"/>
    <p:sldId id="374" r:id="rId15"/>
    <p:sldId id="373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3" autoAdjust="0"/>
    <p:restoredTop sz="94660" autoAdjust="0"/>
  </p:normalViewPr>
  <p:slideViewPr>
    <p:cSldViewPr snapToGrid="0">
      <p:cViewPr varScale="1">
        <p:scale>
          <a:sx n="56" d="100"/>
          <a:sy n="56" d="100"/>
        </p:scale>
        <p:origin x="1382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9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4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egnaposto intestazione 2"/>
          <p:cNvSpPr txBox="1">
            <a:spLocks noGrp="1"/>
          </p:cNvSpPr>
          <p:nvPr>
            <p:ph type="hdr" sz="quarter"/>
          </p:nvPr>
        </p:nvSpPr>
        <p:spPr>
          <a:xfrm>
            <a:off x="-356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quarter" idx="1"/>
          </p:nvPr>
        </p:nvSpPr>
        <p:spPr>
          <a:xfrm>
            <a:off x="388439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2"/>
          </p:nvPr>
        </p:nvSpPr>
        <p:spPr>
          <a:xfrm>
            <a:off x="-356" y="868536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3"/>
          </p:nvPr>
        </p:nvSpPr>
        <p:spPr>
          <a:xfrm>
            <a:off x="3884398" y="868536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3CDE35-0C61-439D-9732-24B91422F294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62855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797"/>
            <a:ext cx="356" cy="35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043" cy="4114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10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it-IT" sz="1200" b="0" i="0" u="none" strike="noStrike" kern="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57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15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695325"/>
            <a:ext cx="0" cy="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/>
              <a:t>Observations + initial data collection leading to a question, hypothesis formulation and testing, interpret results + revise hypothesis if necessary, state conclusions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90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866439" y="1447796"/>
            <a:ext cx="6620969" cy="3329577"/>
          </a:xfrm>
        </p:spPr>
        <p:txBody>
          <a:bodyPr anchor="b"/>
          <a:lstStyle>
            <a:lvl1pPr>
              <a:defRPr sz="7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866439" y="4777383"/>
            <a:ext cx="6620969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8AD0D6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EB7081-A448-4D42-A9E4-7DD7DD8FBC67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994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66439" y="4800590"/>
            <a:ext cx="6620969" cy="56673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66439" y="685800"/>
            <a:ext cx="6620969" cy="364066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66439" y="5367326"/>
            <a:ext cx="6620969" cy="49371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75B6E8-2C73-40CB-A768-23EED64DE41E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859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66439" y="1447796"/>
            <a:ext cx="6620969" cy="1981203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66439" y="3657600"/>
            <a:ext cx="6620969" cy="2362196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A2EFEA-8BBD-4BBB-A1B6-F5AFAA232963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97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81404" y="1447796"/>
            <a:ext cx="6001051" cy="2323371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448181" y="3771177"/>
            <a:ext cx="5461162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8AD0D6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66439" y="4350660"/>
            <a:ext cx="6620969" cy="1676396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DE9BCE-19A4-4221-A97A-CE99C6B1EA32}" type="slidenum">
              <a:rPr/>
              <a:pPr lvl="0"/>
              <a:t>‹N›</a:t>
            </a:fld>
            <a:endParaRPr lang="en-US"/>
          </a:p>
        </p:txBody>
      </p:sp>
      <p:sp>
        <p:nvSpPr>
          <p:cNvPr id="8" name="TextBox 11"/>
          <p:cNvSpPr txBox="1"/>
          <p:nvPr/>
        </p:nvSpPr>
        <p:spPr>
          <a:xfrm>
            <a:off x="673894" y="971257"/>
            <a:ext cx="601592" cy="1969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200" b="0" i="0" u="none" strike="noStrike" kern="1200" cap="none" spc="0" baseline="0">
                <a:solidFill>
                  <a:srgbClr val="8AD0D6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6999686" y="2613784"/>
            <a:ext cx="601592" cy="1969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200" b="0" i="0" u="none" strike="noStrike" kern="1200" cap="none" spc="0" baseline="0">
                <a:solidFill>
                  <a:srgbClr val="8AD0D6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8069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66439" y="3124203"/>
            <a:ext cx="6620969" cy="165318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66439" y="4777383"/>
            <a:ext cx="6620969" cy="860395"/>
          </a:xfrm>
        </p:spPr>
        <p:txBody>
          <a:bodyPr/>
          <a:lstStyle>
            <a:lvl1pPr marL="0" indent="0">
              <a:buNone/>
              <a:defRPr>
                <a:solidFill>
                  <a:srgbClr val="8AD0D6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287E6D-C5DC-400B-892E-45ADD82DE805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968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74829" y="1981203"/>
            <a:ext cx="2210726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89478" y="2667003"/>
            <a:ext cx="2196087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2913507" y="1981203"/>
            <a:ext cx="2202753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905588" y="2667003"/>
            <a:ext cx="221067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344914" y="1981203"/>
            <a:ext cx="2199662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344914" y="2667003"/>
            <a:ext cx="2199662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9" name="Straight Connector 16"/>
          <p:cNvCxnSpPr/>
          <p:nvPr/>
        </p:nvCxnSpPr>
        <p:spPr>
          <a:xfrm>
            <a:off x="2795329" y="2133596"/>
            <a:ext cx="0" cy="3962407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  <a:miter/>
          </a:ln>
        </p:spPr>
      </p:cxnSp>
      <p:cxnSp>
        <p:nvCxnSpPr>
          <p:cNvPr id="10" name="Straight Connector 17"/>
          <p:cNvCxnSpPr/>
          <p:nvPr/>
        </p:nvCxnSpPr>
        <p:spPr>
          <a:xfrm>
            <a:off x="5223034" y="2133596"/>
            <a:ext cx="0" cy="3966887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  <a:miter/>
          </a:ln>
        </p:spPr>
      </p:cxnSp>
      <p:sp>
        <p:nvSpPr>
          <p:cNvPr id="11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A6B5AF-E327-4C70-B17F-BFF46F8318A4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99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9478" y="4250945"/>
            <a:ext cx="220561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89478" y="2209803"/>
            <a:ext cx="220561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89478" y="4827209"/>
            <a:ext cx="2205615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2917795" y="4250945"/>
            <a:ext cx="2198464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2917795" y="2209803"/>
            <a:ext cx="2198464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916780" y="4827209"/>
            <a:ext cx="2201381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344914" y="4250945"/>
            <a:ext cx="2199662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5344914" y="2209803"/>
            <a:ext cx="219966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344823" y="4827209"/>
            <a:ext cx="2202570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12" name="Straight Connector 18"/>
          <p:cNvCxnSpPr/>
          <p:nvPr/>
        </p:nvCxnSpPr>
        <p:spPr>
          <a:xfrm>
            <a:off x="2795329" y="2133596"/>
            <a:ext cx="0" cy="3962407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  <a:miter/>
          </a:ln>
        </p:spPr>
      </p:cxnSp>
      <p:cxnSp>
        <p:nvCxnSpPr>
          <p:cNvPr id="13" name="Straight Connector 19"/>
          <p:cNvCxnSpPr/>
          <p:nvPr/>
        </p:nvCxnSpPr>
        <p:spPr>
          <a:xfrm>
            <a:off x="5223034" y="2133596"/>
            <a:ext cx="0" cy="3966887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  <a:miter/>
          </a:ln>
        </p:spPr>
      </p:cxnSp>
      <p:sp>
        <p:nvSpPr>
          <p:cNvPr id="1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4DB6E1-2A6F-45FB-B965-5294CB3166CE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818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673244-7573-4929-A003-4250FB93A589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4187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229779" y="430216"/>
            <a:ext cx="1314797" cy="5826127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89478" y="773207"/>
            <a:ext cx="5568814" cy="548313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F2F9DE-336A-4473-87AE-E14C67D897BE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9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9EC197-5696-4E51-9913-36E74D500C1F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437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66439" y="2861733"/>
            <a:ext cx="6620969" cy="1915649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66439" y="4777383"/>
            <a:ext cx="6620969" cy="860395"/>
          </a:xfrm>
        </p:spPr>
        <p:txBody>
          <a:bodyPr/>
          <a:lstStyle>
            <a:lvl1pPr marL="0" indent="0">
              <a:buNone/>
              <a:defRPr cap="all">
                <a:solidFill>
                  <a:srgbClr val="8AD0D6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440CAC-5B86-4CD1-8083-DCF13B3B765D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37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27696" y="2060572"/>
            <a:ext cx="3298112" cy="41957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241974" y="2056092"/>
            <a:ext cx="3298112" cy="42002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DE0D8E-E249-4449-8B9E-F3495E1D5A55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31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27696" y="1904996"/>
            <a:ext cx="3298112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27696" y="2514600"/>
            <a:ext cx="3298112" cy="3741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241974" y="1904996"/>
            <a:ext cx="3298112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241974" y="2514600"/>
            <a:ext cx="3298112" cy="3741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155D3-470B-4F5C-81A2-EF1EF707408A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455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6EB91C-A973-4700-BCBD-73C0C9455406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13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>
          <a:xfrm>
            <a:off x="6604987" y="6629336"/>
            <a:ext cx="3859792" cy="228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Fundamentals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   2017-18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C64251-5F05-4FD7-BF6B-6DEBAFB41ECB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0728"/>
      </p:ext>
    </p:extLst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66439" y="1447796"/>
            <a:ext cx="2551459" cy="1447796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89394" y="1447796"/>
            <a:ext cx="3898014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66439" y="3129277"/>
            <a:ext cx="2551459" cy="289560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C2EC11-724E-4478-8318-48997D38AA4C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52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65653" y="1854192"/>
            <a:ext cx="3820674" cy="157480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213515" y="1143000"/>
            <a:ext cx="2400921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66439" y="3657600"/>
            <a:ext cx="3814730" cy="13716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655750-1C62-4D43-B637-02623F910654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007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/>
          <p:nvPr/>
        </p:nvSpPr>
        <p:spPr>
          <a:xfrm>
            <a:off x="6299429" y="1676396"/>
            <a:ext cx="2819396" cy="2819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50B9C1">
                  <a:alpha val="7000"/>
                </a:srgbClr>
              </a:gs>
              <a:gs pos="100000">
                <a:srgbClr val="50B9C1">
                  <a:alpha val="6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Oval 22"/>
          <p:cNvSpPr/>
          <p:nvPr/>
        </p:nvSpPr>
        <p:spPr>
          <a:xfrm>
            <a:off x="5689835" y="-457200"/>
            <a:ext cx="1600200" cy="16002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50B9C1">
                  <a:alpha val="14000"/>
                </a:srgbClr>
              </a:gs>
              <a:gs pos="100000">
                <a:srgbClr val="50B9C1">
                  <a:alpha val="7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Oval 23"/>
          <p:cNvSpPr/>
          <p:nvPr/>
        </p:nvSpPr>
        <p:spPr>
          <a:xfrm>
            <a:off x="6299429" y="6096003"/>
            <a:ext cx="990596" cy="990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50B9C1">
                  <a:alpha val="9000"/>
                </a:srgbClr>
              </a:gs>
              <a:gs pos="100000">
                <a:srgbClr val="50B9C1">
                  <a:alpha val="5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" name="Oval 19"/>
          <p:cNvSpPr/>
          <p:nvPr/>
        </p:nvSpPr>
        <p:spPr>
          <a:xfrm>
            <a:off x="-153984" y="2667003"/>
            <a:ext cx="4190996" cy="4190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50B9C1">
                  <a:alpha val="11000"/>
                </a:srgbClr>
              </a:gs>
              <a:gs pos="100000">
                <a:srgbClr val="50B9C1">
                  <a:alpha val="10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Oval 20"/>
          <p:cNvSpPr/>
          <p:nvPr/>
        </p:nvSpPr>
        <p:spPr>
          <a:xfrm>
            <a:off x="-839784" y="2895603"/>
            <a:ext cx="2362196" cy="2362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50B9C1">
                  <a:alpha val="8000"/>
                </a:srgbClr>
              </a:gs>
              <a:gs pos="100000">
                <a:srgbClr val="50B9C1">
                  <a:alpha val="8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" name="Rectangle 18"/>
          <p:cNvSpPr/>
          <p:nvPr/>
        </p:nvSpPr>
        <p:spPr>
          <a:xfrm>
            <a:off x="7745644" y="0"/>
            <a:ext cx="685800" cy="1099456"/>
          </a:xfrm>
          <a:prstGeom prst="rect">
            <a:avLst/>
          </a:prstGeom>
          <a:solidFill>
            <a:srgbClr val="B0151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8" name="Title Placeholder 1"/>
          <p:cNvSpPr txBox="1">
            <a:spLocks noGrp="1"/>
          </p:cNvSpPr>
          <p:nvPr>
            <p:ph type="title"/>
          </p:nvPr>
        </p:nvSpPr>
        <p:spPr>
          <a:xfrm>
            <a:off x="484714" y="452719"/>
            <a:ext cx="705538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Text Placeholder 2"/>
          <p:cNvSpPr txBox="1">
            <a:spLocks noGrp="1"/>
          </p:cNvSpPr>
          <p:nvPr>
            <p:ph type="body" idx="1"/>
          </p:nvPr>
        </p:nvSpPr>
        <p:spPr>
          <a:xfrm>
            <a:off x="827696" y="2052928"/>
            <a:ext cx="6711650" cy="4195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 rot="5400013">
            <a:off x="7494994" y="1828768"/>
            <a:ext cx="990596" cy="2286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 rot="5400013">
            <a:off x="6233331" y="3263370"/>
            <a:ext cx="3859792" cy="22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766428" y="295735"/>
            <a:ext cx="628814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1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A0329F45-5B10-4485-9F1F-61D434ACB042}" type="slidenum">
              <a:rPr/>
              <a:pPr lvl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txStyles>
    <p:titleStyle>
      <a:lvl1pPr marL="0" marR="0" lvl="0" indent="0" algn="l" defTabSz="457209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2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9" marR="0" lvl="0" indent="-342909" algn="l" defTabSz="457209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it-IT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742959" marR="0" lvl="1" indent="-285759" algn="l" defTabSz="457209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it-IT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18" marR="0" lvl="2" indent="-228600" algn="l" defTabSz="457209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it-IT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27" marR="0" lvl="3" indent="-228600" algn="l" defTabSz="457209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it-IT" sz="14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36" marR="0" lvl="4" indent="-228600" algn="l" defTabSz="457209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it-IT" sz="14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E 3241: AERODYNAMICS AND FLIGHT MECHANICS  REVIEW OF INCOMPRESSIBLE FLOW OVER AIRFOILS AND WINGS 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87026" y="403579"/>
            <a:ext cx="8686800" cy="2058991"/>
          </a:xfrm>
        </p:spPr>
        <p:txBody>
          <a:bodyPr/>
          <a:lstStyle/>
          <a:p>
            <a:pPr lvl="0"/>
            <a:r>
              <a:rPr lang="it-IT" sz="3200" dirty="0">
                <a:solidFill>
                  <a:schemeClr val="tx1"/>
                </a:solidFill>
              </a:rPr>
              <a:t>U1_L1_ALL2</a:t>
            </a:r>
            <a:br>
              <a:rPr lang="it-IT" sz="4000" dirty="0">
                <a:solidFill>
                  <a:schemeClr val="tx1"/>
                </a:solidFill>
              </a:rPr>
            </a:br>
            <a:br>
              <a:rPr lang="it-IT" sz="4000" dirty="0"/>
            </a:br>
            <a:br>
              <a:rPr lang="it-IT" sz="2400" dirty="0"/>
            </a:br>
            <a:br>
              <a:rPr lang="it-IT" sz="2400" dirty="0"/>
            </a:br>
            <a:endParaRPr lang="it-IT" sz="2400" dirty="0"/>
          </a:p>
        </p:txBody>
      </p:sp>
      <p:sp>
        <p:nvSpPr>
          <p:cNvPr id="3" name="CasellaDiTesto 5"/>
          <p:cNvSpPr txBox="1"/>
          <p:nvPr/>
        </p:nvSpPr>
        <p:spPr>
          <a:xfrm>
            <a:off x="587026" y="5644444"/>
            <a:ext cx="78796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uFillTx/>
                <a:latin typeface="Century Gothic"/>
              </a:rPr>
              <a:t>Class: 5 TL/CM				            Prof. Massimo </a:t>
            </a:r>
            <a:r>
              <a:rPr lang="it-IT" sz="1800" b="1" i="0" u="none" strike="noStrike" kern="1200" cap="none" spc="0" baseline="0" dirty="0" err="1">
                <a:uFillTx/>
                <a:latin typeface="Century Gothic"/>
              </a:rPr>
              <a:t>Eccher</a:t>
            </a:r>
            <a:endParaRPr lang="it-IT" sz="1800" b="1" i="0" u="none" strike="noStrike" kern="1200" cap="none" spc="0" baseline="0" dirty="0">
              <a:uFillTx/>
              <a:latin typeface="Century Gothic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uFillTx/>
                <a:latin typeface="Century Gothic"/>
              </a:rPr>
              <a:t>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uFillTx/>
                <a:latin typeface="Century Gothic"/>
              </a:rPr>
              <a:t>School </a:t>
            </a:r>
            <a:r>
              <a:rPr lang="it-IT" sz="1800" b="1" i="0" u="none" strike="noStrike" kern="1200" cap="none" spc="0" baseline="0" dirty="0" err="1">
                <a:uFillTx/>
                <a:latin typeface="Century Gothic"/>
              </a:rPr>
              <a:t>year</a:t>
            </a:r>
            <a:r>
              <a:rPr lang="it-IT" sz="1800" b="1" i="0" u="none" strike="noStrike" kern="1200" cap="none" spc="0" baseline="0" dirty="0">
                <a:uFillTx/>
                <a:latin typeface="Century Gothic"/>
              </a:rPr>
              <a:t>: 2017-18 </a:t>
            </a:r>
            <a:r>
              <a:rPr lang="it-IT" sz="1800" b="0" i="0" u="none" strike="noStrike" kern="1200" cap="none" spc="0" baseline="0" dirty="0">
                <a:uFillTx/>
                <a:latin typeface="Century Gothic"/>
              </a:rPr>
              <a:t>	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1914" y="2991678"/>
            <a:ext cx="7106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>
                <a:latin typeface="Century Gothic"/>
              </a:rPr>
              <a:t>FUNDAMENTALS OF PHYSICS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0166-6895-4961-B525-3B68569DE8CD}"/>
              </a:ext>
            </a:extLst>
          </p:cNvPr>
          <p:cNvSpPr txBox="1">
            <a:spLocks/>
          </p:cNvSpPr>
          <p:nvPr/>
        </p:nvSpPr>
        <p:spPr>
          <a:xfrm>
            <a:off x="447802" y="181828"/>
            <a:ext cx="8408193" cy="744836"/>
          </a:xfrm>
          <a:prstGeom prst="ellipse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>
            <a:lvl1pPr marL="0" marR="0" lvl="0" indent="0" algn="l" defTabSz="4572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2B585A4-AAA2-4822-8A4F-1100C448AC10}"/>
              </a:ext>
            </a:extLst>
          </p:cNvPr>
          <p:cNvSpPr/>
          <p:nvPr/>
        </p:nvSpPr>
        <p:spPr>
          <a:xfrm>
            <a:off x="0" y="181828"/>
            <a:ext cx="9144000" cy="693754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Physicist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1" name="Picture 2" descr="accuracy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97975" y="1603827"/>
            <a:ext cx="9006769" cy="347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tangolo 21"/>
          <p:cNvSpPr/>
          <p:nvPr/>
        </p:nvSpPr>
        <p:spPr>
          <a:xfrm>
            <a:off x="820055" y="5616807"/>
            <a:ext cx="7148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9">
              <a:spcBef>
                <a:spcPct val="0"/>
              </a:spcBef>
              <a:buClr>
                <a:srgbClr val="8AD0D6"/>
              </a:buClr>
              <a:buSzPct val="80000"/>
              <a:defRPr/>
            </a:pPr>
            <a:r>
              <a:rPr lang="en-US" sz="2400" dirty="0">
                <a:latin typeface="Century Gothic"/>
              </a:rPr>
              <a:t>Don’t confuse accuracy with precision.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A175AF-5FDB-42A1-AD27-CCAA23F90953}"/>
              </a:ext>
            </a:extLst>
          </p:cNvPr>
          <p:cNvSpPr txBox="1"/>
          <p:nvPr/>
        </p:nvSpPr>
        <p:spPr>
          <a:xfrm>
            <a:off x="273631" y="4833777"/>
            <a:ext cx="900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http://bonlacfoods.com/worksheet/accuracy-and-precision-worksheet-3.html</a:t>
            </a:r>
          </a:p>
        </p:txBody>
      </p:sp>
    </p:spTree>
    <p:extLst>
      <p:ext uri="{BB962C8B-B14F-4D97-AF65-F5344CB8AC3E}">
        <p14:creationId xmlns:p14="http://schemas.microsoft.com/office/powerpoint/2010/main" val="21727442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0166-6895-4961-B525-3B68569DE8CD}"/>
              </a:ext>
            </a:extLst>
          </p:cNvPr>
          <p:cNvSpPr txBox="1">
            <a:spLocks/>
          </p:cNvSpPr>
          <p:nvPr/>
        </p:nvSpPr>
        <p:spPr>
          <a:xfrm>
            <a:off x="447802" y="181828"/>
            <a:ext cx="8408193" cy="744836"/>
          </a:xfrm>
          <a:prstGeom prst="ellipse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>
            <a:lvl1pPr marL="0" marR="0" lvl="0" indent="0" algn="l" defTabSz="4572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0" name="Picture 4" descr="Risultati immagini per international system of units">
            <a:extLst>
              <a:ext uri="{FF2B5EF4-FFF2-40B4-BE49-F238E27FC236}">
                <a16:creationId xmlns:a16="http://schemas.microsoft.com/office/drawing/2014/main" id="{ABD5F7E1-4134-48E6-866C-985651C4E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566056"/>
            <a:ext cx="7885114" cy="31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0285" y="4091749"/>
            <a:ext cx="8534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>
              <a:buFont typeface="Arial" pitchFamily="34" charset="0"/>
              <a:buChar char="•"/>
            </a:pPr>
            <a:r>
              <a:rPr lang="en-US" sz="2400" dirty="0"/>
              <a:t> Is an “universal system of measurement” used by all scientist worldwide, originally established in France in 1795.</a:t>
            </a:r>
          </a:p>
          <a:p>
            <a:pPr marL="6350" lvl="1">
              <a:buFont typeface="Arial" pitchFamily="34" charset="0"/>
              <a:buChar char="•"/>
            </a:pPr>
            <a:endParaRPr lang="en-US" sz="2400" dirty="0"/>
          </a:p>
          <a:p>
            <a:pPr marL="6350">
              <a:buFont typeface="Arial" pitchFamily="34" charset="0"/>
              <a:buChar char="•"/>
            </a:pPr>
            <a:r>
              <a:rPr lang="en-US" sz="2400" dirty="0"/>
              <a:t> Why does science need an universal system of measurement?  </a:t>
            </a:r>
          </a:p>
          <a:p>
            <a:pPr marL="6350"/>
            <a:r>
              <a:rPr lang="en-US" sz="2400" dirty="0"/>
              <a:t>	Think of the scientific method:  results of an experiment 	must be able to be replicated by other scientists.</a:t>
            </a:r>
          </a:p>
          <a:p>
            <a:pPr lvl="1"/>
            <a:endParaRPr lang="en-US" sz="28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158C80-7C26-4985-B595-9E46CFDE18E7}"/>
              </a:ext>
            </a:extLst>
          </p:cNvPr>
          <p:cNvSpPr txBox="1"/>
          <p:nvPr/>
        </p:nvSpPr>
        <p:spPr>
          <a:xfrm>
            <a:off x="914401" y="3581840"/>
            <a:ext cx="9477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Source: https://www.unc.edu/~rowlett/units/sipm.html</a:t>
            </a:r>
          </a:p>
        </p:txBody>
      </p:sp>
    </p:spTree>
    <p:extLst>
      <p:ext uri="{BB962C8B-B14F-4D97-AF65-F5344CB8AC3E}">
        <p14:creationId xmlns:p14="http://schemas.microsoft.com/office/powerpoint/2010/main" val="2165106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0166-6895-4961-B525-3B68569DE8CD}"/>
              </a:ext>
            </a:extLst>
          </p:cNvPr>
          <p:cNvSpPr txBox="1">
            <a:spLocks/>
          </p:cNvSpPr>
          <p:nvPr/>
        </p:nvSpPr>
        <p:spPr>
          <a:xfrm>
            <a:off x="447802" y="181828"/>
            <a:ext cx="8408193" cy="744836"/>
          </a:xfrm>
          <a:prstGeom prst="ellipse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>
            <a:lvl1pPr marL="0" marR="0" lvl="0" indent="0" algn="l" defTabSz="4572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2B585A4-AAA2-4822-8A4F-1100C448AC10}"/>
              </a:ext>
            </a:extLst>
          </p:cNvPr>
          <p:cNvSpPr/>
          <p:nvPr/>
        </p:nvSpPr>
        <p:spPr>
          <a:xfrm>
            <a:off x="0" y="181828"/>
            <a:ext cx="9144000" cy="693754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it-IT" sz="4000" dirty="0">
                <a:solidFill>
                  <a:prstClr val="white"/>
                </a:solidFill>
                <a:latin typeface="Century Gothic" panose="020B0502020202020204" pitchFamily="34" charset="0"/>
              </a:rPr>
              <a:t>SI - Base </a:t>
            </a:r>
            <a:r>
              <a:rPr lang="it-IT" sz="40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Units</a:t>
            </a:r>
            <a:r>
              <a:rPr lang="it-IT" sz="40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460" name="Picture 4" descr="Risultati immagini per international system base units">
            <a:extLst>
              <a:ext uri="{FF2B5EF4-FFF2-40B4-BE49-F238E27FC236}">
                <a16:creationId xmlns:a16="http://schemas.microsoft.com/office/drawing/2014/main" id="{A66C716E-3308-40C7-BEE2-F7F5C8E8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964398"/>
            <a:ext cx="7953829" cy="40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60411" y="1270391"/>
            <a:ext cx="4224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9" lvl="0" indent="-342909" defTabSz="457209">
              <a:spcBef>
                <a:spcPct val="0"/>
              </a:spcBef>
              <a:buClr>
                <a:srgbClr val="8AD0D6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/>
              <a:t>There are seven SI base units.</a:t>
            </a:r>
          </a:p>
        </p:txBody>
      </p:sp>
    </p:spTree>
    <p:extLst>
      <p:ext uri="{BB962C8B-B14F-4D97-AF65-F5344CB8AC3E}">
        <p14:creationId xmlns:p14="http://schemas.microsoft.com/office/powerpoint/2010/main" val="414810322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0166-6895-4961-B525-3B68569DE8CD}"/>
              </a:ext>
            </a:extLst>
          </p:cNvPr>
          <p:cNvSpPr txBox="1">
            <a:spLocks/>
          </p:cNvSpPr>
          <p:nvPr/>
        </p:nvSpPr>
        <p:spPr>
          <a:xfrm>
            <a:off x="447802" y="181828"/>
            <a:ext cx="8408193" cy="744836"/>
          </a:xfrm>
          <a:prstGeom prst="ellipse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>
            <a:lvl1pPr marL="0" marR="0" lvl="0" indent="0" algn="l" defTabSz="4572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2B585A4-AAA2-4822-8A4F-1100C448AC10}"/>
              </a:ext>
            </a:extLst>
          </p:cNvPr>
          <p:cNvSpPr/>
          <p:nvPr/>
        </p:nvSpPr>
        <p:spPr>
          <a:xfrm>
            <a:off x="0" y="181828"/>
            <a:ext cx="9144000" cy="693754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it-IT" sz="4000" dirty="0">
                <a:solidFill>
                  <a:prstClr val="white"/>
                </a:solidFill>
                <a:latin typeface="Century Gothic" panose="020B0502020202020204" pitchFamily="34" charset="0"/>
              </a:rPr>
              <a:t>SI -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Derived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quantities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2514" y="1371600"/>
            <a:ext cx="8621486" cy="5486400"/>
          </a:xfrm>
          <a:prstGeom prst="rect">
            <a:avLst/>
          </a:prstGeom>
        </p:spPr>
        <p:txBody>
          <a:bodyPr/>
          <a:lstStyle/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R="0" lvl="0" algn="l" defTabSz="4572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AD0D6"/>
              </a:buClr>
              <a:buSzPct val="8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From these base units, all other SI units of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 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easurement can be derived.</a:t>
            </a:r>
          </a:p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en-US" sz="2400" dirty="0">
              <a:latin typeface="Century Gothic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Century Gothic"/>
              </a:rPr>
              <a:t>Examples: 	speed (v) = distance/time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entury Gothic"/>
              </a:rPr>
              <a:t>		acceleration (a) = velocity / time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entury Gothic"/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Century Gothic"/>
              </a:rPr>
              <a:t>others?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en-US" sz="2400" dirty="0">
              <a:latin typeface="Century Gothic"/>
            </a:endParaRPr>
          </a:p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449263" marR="0" lvl="1" indent="-449263" algn="l" defTabSz="4572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44873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93485" y="1649495"/>
            <a:ext cx="5021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Sir Isaac Newton (1643-1727) in his book </a:t>
            </a:r>
            <a:r>
              <a:rPr lang="en-US" sz="2400" dirty="0" err="1"/>
              <a:t>Philosophiae</a:t>
            </a:r>
            <a:r>
              <a:rPr lang="en-US" sz="2400" dirty="0"/>
              <a:t> </a:t>
            </a:r>
            <a:r>
              <a:rPr lang="en-US" sz="2400" dirty="0" err="1"/>
              <a:t>Naturalis</a:t>
            </a:r>
            <a:r>
              <a:rPr lang="en-US" sz="2400" dirty="0"/>
              <a:t> Principia </a:t>
            </a:r>
            <a:r>
              <a:rPr lang="en-US" sz="2400" dirty="0" err="1"/>
              <a:t>Mathematica</a:t>
            </a:r>
            <a:r>
              <a:rPr lang="en-US" sz="2400" dirty="0"/>
              <a:t> describes the motion of all objects on the scale we experience in our everyday lives. .  </a:t>
            </a:r>
          </a:p>
          <a:p>
            <a:endParaRPr lang="en-US" sz="2400" dirty="0"/>
          </a:p>
          <a:p>
            <a:r>
              <a:rPr lang="en-US" sz="2400" dirty="0"/>
              <a:t>Today these laws are known as Newton’s Laws of Motion.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2B585A4-AAA2-4822-8A4F-1100C448AC10}"/>
              </a:ext>
            </a:extLst>
          </p:cNvPr>
          <p:cNvSpPr/>
          <p:nvPr/>
        </p:nvSpPr>
        <p:spPr>
          <a:xfrm>
            <a:off x="0" y="196342"/>
            <a:ext cx="9144000" cy="693754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it-IT" sz="40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Laws</a:t>
            </a:r>
            <a:r>
              <a:rPr lang="it-IT" sz="40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of</a:t>
            </a:r>
            <a:r>
              <a:rPr lang="it-IT" sz="40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motion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69885" y="5544235"/>
            <a:ext cx="5827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/>
              </a:rPr>
              <a:t>I’m sure you all know what we are talking about…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6788" y="1599747"/>
            <a:ext cx="23320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807D227-6185-40CD-A1E0-45340E3742A4}"/>
              </a:ext>
            </a:extLst>
          </p:cNvPr>
          <p:cNvSpPr/>
          <p:nvPr/>
        </p:nvSpPr>
        <p:spPr>
          <a:xfrm>
            <a:off x="6892949" y="4834982"/>
            <a:ext cx="5082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Creative Commons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2B585A4-AAA2-4822-8A4F-1100C448AC10}"/>
              </a:ext>
            </a:extLst>
          </p:cNvPr>
          <p:cNvSpPr/>
          <p:nvPr/>
        </p:nvSpPr>
        <p:spPr>
          <a:xfrm>
            <a:off x="319314" y="341485"/>
            <a:ext cx="9144000" cy="693754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prstClr val="white"/>
                </a:solidFill>
                <a:latin typeface="Calibri"/>
              </a:rPr>
              <a:t>Newton’s </a:t>
            </a:r>
            <a:r>
              <a:rPr lang="it-IT" sz="4000" dirty="0" err="1">
                <a:solidFill>
                  <a:prstClr val="white"/>
                </a:solidFill>
                <a:latin typeface="Calibri"/>
              </a:rPr>
              <a:t>laws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9599" y="2311738"/>
            <a:ext cx="81570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An object in motion tends to stay in motion and an object at rest tends to stay at rest, unless acted upon by an unbalanced force.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2. Force equals mass times acceleration (F = ma).</a:t>
            </a:r>
          </a:p>
          <a:p>
            <a:endParaRPr lang="en-US" sz="2400" dirty="0"/>
          </a:p>
          <a:p>
            <a:r>
              <a:rPr lang="en-US" sz="2400" dirty="0"/>
              <a:t>3.  For every action there is an equal and opposite reaction.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69885" y="5544235"/>
            <a:ext cx="5827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/>
              </a:rPr>
              <a:t>Any memories?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90489"/>
            <a:ext cx="8762996" cy="581028"/>
          </a:xfrm>
        </p:spPr>
        <p:txBody>
          <a:bodyPr/>
          <a:lstStyle/>
          <a:p>
            <a:pPr lvl="0"/>
            <a:r>
              <a:rPr lang="it-IT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152404" y="1754641"/>
            <a:ext cx="8991596" cy="6019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/>
              <a:defRPr/>
            </a:pPr>
            <a:r>
              <a:rPr lang="en-US" sz="2800" dirty="0">
                <a:latin typeface="Century Gothic"/>
              </a:rPr>
              <a:t>What is Physics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?</a:t>
            </a:r>
          </a:p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Measurement</a:t>
            </a:r>
          </a:p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/>
              <a:defRPr/>
            </a:pPr>
            <a:r>
              <a:rPr lang="en-US" sz="2800" dirty="0">
                <a:latin typeface="Century Gothic"/>
              </a:rPr>
              <a:t>Accuracy and Precision</a:t>
            </a:r>
          </a:p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SI base units</a:t>
            </a:r>
          </a:p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Derived quantities</a:t>
            </a:r>
          </a:p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/>
              <a:defRPr/>
            </a:pPr>
            <a:r>
              <a:rPr lang="en-US" sz="2800" dirty="0">
                <a:latin typeface="Century Gothic"/>
              </a:rPr>
              <a:t>Laws of Motion</a:t>
            </a:r>
          </a:p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  <a:p>
            <a:pPr marL="342909" marR="0" lvl="0" indent="-342909" algn="l" defTabSz="45720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</a:rPr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0166-6895-4961-B525-3B68569DE8CD}"/>
              </a:ext>
            </a:extLst>
          </p:cNvPr>
          <p:cNvSpPr txBox="1">
            <a:spLocks/>
          </p:cNvSpPr>
          <p:nvPr/>
        </p:nvSpPr>
        <p:spPr>
          <a:xfrm>
            <a:off x="447802" y="181828"/>
            <a:ext cx="8408193" cy="744836"/>
          </a:xfrm>
          <a:prstGeom prst="ellipse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>
            <a:lvl1pPr marL="0" marR="0" lvl="0" indent="0" algn="l" defTabSz="4572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</a:defRPr>
            </a:lvl1pPr>
          </a:lstStyle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22" name="Picture 2" descr="Risultati immagini per what is phys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028" y="1"/>
            <a:ext cx="101019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4598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0166-6895-4961-B525-3B68569DE8CD}"/>
              </a:ext>
            </a:extLst>
          </p:cNvPr>
          <p:cNvSpPr txBox="1">
            <a:spLocks/>
          </p:cNvSpPr>
          <p:nvPr/>
        </p:nvSpPr>
        <p:spPr>
          <a:xfrm>
            <a:off x="447802" y="181828"/>
            <a:ext cx="8408193" cy="744836"/>
          </a:xfrm>
          <a:prstGeom prst="ellipse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>
            <a:lvl1pPr marL="0" marR="0" lvl="0" indent="0" algn="l" defTabSz="4572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</a:defRPr>
            </a:lvl1pPr>
          </a:lstStyle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2B585A4-AAA2-4822-8A4F-1100C448AC10}"/>
              </a:ext>
            </a:extLst>
          </p:cNvPr>
          <p:cNvSpPr/>
          <p:nvPr/>
        </p:nvSpPr>
        <p:spPr>
          <a:xfrm>
            <a:off x="0" y="181828"/>
            <a:ext cx="9144000" cy="693754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dirty="0"/>
              <a:t>	</a:t>
            </a:r>
            <a:r>
              <a:rPr lang="it-IT" sz="4000" dirty="0" err="1">
                <a:latin typeface="Century Gothic" panose="020B0502020202020204" pitchFamily="34" charset="0"/>
              </a:rPr>
              <a:t>What</a:t>
            </a:r>
            <a:r>
              <a:rPr lang="it-IT" sz="4000" dirty="0"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latin typeface="Century Gothic" panose="020B0502020202020204" pitchFamily="34" charset="0"/>
              </a:rPr>
              <a:t>is</a:t>
            </a:r>
            <a:r>
              <a:rPr lang="it-IT" sz="4000" dirty="0"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latin typeface="Century Gothic" panose="020B0502020202020204" pitchFamily="34" charset="0"/>
              </a:rPr>
              <a:t>Physics</a:t>
            </a:r>
            <a:r>
              <a:rPr lang="it-IT" sz="400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031999"/>
            <a:ext cx="883920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/>
              <a:t>from </a:t>
            </a:r>
            <a:r>
              <a:rPr lang="it-IT" sz="3200" dirty="0" err="1"/>
              <a:t>ancient</a:t>
            </a:r>
            <a:r>
              <a:rPr lang="it-IT" sz="3200" dirty="0"/>
              <a:t> </a:t>
            </a:r>
            <a:r>
              <a:rPr lang="it-IT" sz="3200" dirty="0" err="1"/>
              <a:t>Greek</a:t>
            </a:r>
            <a:r>
              <a:rPr lang="it-IT" sz="3200" dirty="0"/>
              <a:t>: </a:t>
            </a:r>
            <a:r>
              <a:rPr lang="it-IT" sz="3200" i="1" dirty="0" err="1"/>
              <a:t>φυσική</a:t>
            </a:r>
            <a:r>
              <a:rPr lang="it-IT" sz="3200" dirty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/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/>
              <a:t>	translit. </a:t>
            </a:r>
            <a:r>
              <a:rPr lang="it-IT" sz="3200" i="1" dirty="0" err="1"/>
              <a:t>Phusikḗ</a:t>
            </a:r>
            <a:r>
              <a:rPr lang="it-IT" sz="3200" dirty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/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/>
              <a:t>	lit. </a:t>
            </a:r>
            <a:r>
              <a:rPr lang="it-IT" sz="3200" i="1" dirty="0" err="1"/>
              <a:t>Knowledge</a:t>
            </a:r>
            <a:r>
              <a:rPr lang="it-IT" sz="3200" i="1" dirty="0"/>
              <a:t> </a:t>
            </a:r>
            <a:r>
              <a:rPr lang="it-IT" sz="3200" i="1" dirty="0" err="1"/>
              <a:t>of</a:t>
            </a:r>
            <a:r>
              <a:rPr lang="it-IT" sz="3200" i="1" dirty="0"/>
              <a:t> nature</a:t>
            </a:r>
            <a:r>
              <a:rPr lang="it-IT" sz="3200" dirty="0"/>
              <a:t> 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693544" y="5246047"/>
            <a:ext cx="785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study of matter, energy, and the interactions between them</a:t>
            </a:r>
          </a:p>
        </p:txBody>
      </p:sp>
    </p:spTree>
    <p:extLst>
      <p:ext uri="{BB962C8B-B14F-4D97-AF65-F5344CB8AC3E}">
        <p14:creationId xmlns:p14="http://schemas.microsoft.com/office/powerpoint/2010/main" val="11534598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0166-6895-4961-B525-3B68569DE8CD}"/>
              </a:ext>
            </a:extLst>
          </p:cNvPr>
          <p:cNvSpPr txBox="1">
            <a:spLocks/>
          </p:cNvSpPr>
          <p:nvPr/>
        </p:nvSpPr>
        <p:spPr>
          <a:xfrm>
            <a:off x="447802" y="181828"/>
            <a:ext cx="8408193" cy="744836"/>
          </a:xfrm>
          <a:prstGeom prst="ellipse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>
            <a:lvl1pPr marL="0" marR="0" lvl="0" indent="0" algn="l" defTabSz="4572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</a:defRPr>
            </a:lvl1pPr>
          </a:lstStyle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2B585A4-AAA2-4822-8A4F-1100C448AC10}"/>
              </a:ext>
            </a:extLst>
          </p:cNvPr>
          <p:cNvSpPr/>
          <p:nvPr/>
        </p:nvSpPr>
        <p:spPr>
          <a:xfrm>
            <a:off x="0" y="181828"/>
            <a:ext cx="9144000" cy="693754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dirty="0"/>
              <a:t>	</a:t>
            </a:r>
            <a:r>
              <a:rPr lang="it-IT" sz="4000" dirty="0" err="1">
                <a:latin typeface="Century Gothic" panose="020B0502020202020204" pitchFamily="34" charset="0"/>
              </a:rPr>
              <a:t>That</a:t>
            </a:r>
            <a:r>
              <a:rPr lang="it-IT" sz="4000" dirty="0">
                <a:latin typeface="Century Gothic" panose="020B0502020202020204" pitchFamily="34" charset="0"/>
              </a:rPr>
              <a:t> easy?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0" y="994619"/>
            <a:ext cx="5092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Mmmm</a:t>
            </a:r>
            <a:r>
              <a:rPr lang="it-IT" sz="2400" dirty="0"/>
              <a:t>,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Wikipedia</a:t>
            </a:r>
            <a:r>
              <a:rPr lang="it-IT" sz="2400" dirty="0"/>
              <a:t> </a:t>
            </a:r>
            <a:r>
              <a:rPr lang="it-IT" sz="2400" dirty="0" err="1"/>
              <a:t>says</a:t>
            </a:r>
            <a:r>
              <a:rPr lang="it-IT" sz="2400" dirty="0"/>
              <a:t>..….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000" t="16000" r="10357" b="7619"/>
          <a:stretch>
            <a:fillRect/>
          </a:stretch>
        </p:blipFill>
        <p:spPr bwMode="auto">
          <a:xfrm>
            <a:off x="174173" y="1624939"/>
            <a:ext cx="8273143" cy="529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34598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0166-6895-4961-B525-3B68569DE8CD}"/>
              </a:ext>
            </a:extLst>
          </p:cNvPr>
          <p:cNvSpPr txBox="1">
            <a:spLocks/>
          </p:cNvSpPr>
          <p:nvPr/>
        </p:nvSpPr>
        <p:spPr>
          <a:xfrm>
            <a:off x="447802" y="181828"/>
            <a:ext cx="8408193" cy="744836"/>
          </a:xfrm>
          <a:prstGeom prst="ellipse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>
            <a:lvl1pPr marL="0" marR="0" lvl="0" indent="0" algn="l" defTabSz="4572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</a:defRPr>
            </a:lvl1pPr>
          </a:lstStyle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2B585A4-AAA2-4822-8A4F-1100C448AC10}"/>
              </a:ext>
            </a:extLst>
          </p:cNvPr>
          <p:cNvSpPr/>
          <p:nvPr/>
        </p:nvSpPr>
        <p:spPr>
          <a:xfrm>
            <a:off x="0" y="181828"/>
            <a:ext cx="9144000" cy="693754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dirty="0"/>
              <a:t>	</a:t>
            </a:r>
            <a:r>
              <a:rPr lang="it-IT" sz="4000" dirty="0" err="1">
                <a:latin typeface="Century Gothic" panose="020B0502020202020204" pitchFamily="34" charset="0"/>
              </a:rPr>
              <a:t>……</a:t>
            </a:r>
            <a:r>
              <a:rPr lang="it-IT" sz="4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0" y="994619"/>
            <a:ext cx="5092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Mmmm</a:t>
            </a:r>
            <a:r>
              <a:rPr lang="it-IT" sz="2400" dirty="0"/>
              <a:t>,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Wikipedia</a:t>
            </a:r>
            <a:r>
              <a:rPr lang="it-IT" sz="2400" dirty="0"/>
              <a:t> </a:t>
            </a:r>
            <a:r>
              <a:rPr lang="it-IT" sz="2400" dirty="0" err="1"/>
              <a:t>says</a:t>
            </a:r>
            <a:r>
              <a:rPr lang="it-IT" sz="2400" dirty="0"/>
              <a:t>..….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 l="11667" t="11810" r="2738" b="6857"/>
          <a:stretch>
            <a:fillRect/>
          </a:stretch>
        </p:blipFill>
        <p:spPr bwMode="auto">
          <a:xfrm>
            <a:off x="1" y="967289"/>
            <a:ext cx="9144000" cy="579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34598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0166-6895-4961-B525-3B68569DE8CD}"/>
              </a:ext>
            </a:extLst>
          </p:cNvPr>
          <p:cNvSpPr txBox="1">
            <a:spLocks/>
          </p:cNvSpPr>
          <p:nvPr/>
        </p:nvSpPr>
        <p:spPr>
          <a:xfrm>
            <a:off x="447802" y="181828"/>
            <a:ext cx="8408193" cy="744836"/>
          </a:xfrm>
          <a:prstGeom prst="ellipse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>
            <a:lvl1pPr marL="0" marR="0" lvl="0" indent="0" algn="l" defTabSz="4572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2B585A4-AAA2-4822-8A4F-1100C448AC10}"/>
              </a:ext>
            </a:extLst>
          </p:cNvPr>
          <p:cNvSpPr/>
          <p:nvPr/>
        </p:nvSpPr>
        <p:spPr>
          <a:xfrm>
            <a:off x="0" y="181828"/>
            <a:ext cx="9144000" cy="693754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Physicist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7" descr="galileo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73050" y="1817461"/>
            <a:ext cx="19510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newton"/>
          <p:cNvPicPr>
            <a:picLocks noChangeAspect="1" noChangeArrowheads="1"/>
          </p:cNvPicPr>
          <p:nvPr/>
        </p:nvPicPr>
        <p:blipFill>
          <a:blip r:embed="rId3" cstate="print">
            <a:lum bright="16000" contrast="16000"/>
            <a:grayscl/>
          </a:blip>
          <a:srcRect/>
          <a:stretch>
            <a:fillRect/>
          </a:stretch>
        </p:blipFill>
        <p:spPr bwMode="auto">
          <a:xfrm>
            <a:off x="2387600" y="2390775"/>
            <a:ext cx="18192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maxw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586" y="2002745"/>
            <a:ext cx="17335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7400" y="4583361"/>
            <a:ext cx="91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+mn-lt"/>
              </a:rPr>
              <a:t>Galileo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77886" y="4778396"/>
            <a:ext cx="1013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+mn-lt"/>
              </a:rPr>
              <a:t>Newton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776561" y="4333216"/>
            <a:ext cx="1063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+mn-lt"/>
              </a:rPr>
              <a:t>Maxwell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362372" y="4885895"/>
            <a:ext cx="1007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+mn-lt"/>
              </a:rPr>
              <a:t>Einstein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39536" y="4918944"/>
            <a:ext cx="1317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i="1" dirty="0">
                <a:solidFill>
                  <a:srgbClr val="FF0000"/>
                </a:solidFill>
                <a:latin typeface="+mn-lt"/>
              </a:rPr>
              <a:t>Kinematics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691040" y="5507680"/>
            <a:ext cx="1189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i="1" dirty="0">
                <a:solidFill>
                  <a:srgbClr val="FF0000"/>
                </a:solidFill>
                <a:latin typeface="+mn-lt"/>
              </a:rPr>
              <a:t>Dynamics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692854" y="5212406"/>
            <a:ext cx="1039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i="1" dirty="0">
                <a:solidFill>
                  <a:srgbClr val="FF0000"/>
                </a:solidFill>
                <a:latin typeface="+mn-lt"/>
              </a:rPr>
              <a:t>Calculus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638449" y="4792851"/>
            <a:ext cx="1883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i="1" dirty="0">
                <a:solidFill>
                  <a:srgbClr val="FF0000"/>
                </a:solidFill>
                <a:latin typeface="+mn-lt"/>
              </a:rPr>
              <a:t>Electrodynamics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7284132" y="5274544"/>
            <a:ext cx="11532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i="1" dirty="0">
                <a:solidFill>
                  <a:srgbClr val="FF0000"/>
                </a:solidFill>
                <a:latin typeface="+mn-lt"/>
              </a:rPr>
              <a:t>Relativity</a:t>
            </a:r>
          </a:p>
        </p:txBody>
      </p:sp>
      <p:pic>
        <p:nvPicPr>
          <p:cNvPr id="19" name="Picture 13" descr="Einstein as patent cle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9985" y="2525940"/>
            <a:ext cx="20843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19"/>
          <p:cNvSpPr/>
          <p:nvPr/>
        </p:nvSpPr>
        <p:spPr>
          <a:xfrm>
            <a:off x="761998" y="1218978"/>
            <a:ext cx="7148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9">
              <a:spcBef>
                <a:spcPct val="0"/>
              </a:spcBef>
              <a:buClr>
                <a:srgbClr val="8AD0D6"/>
              </a:buClr>
              <a:buSzPct val="80000"/>
              <a:defRPr/>
            </a:pPr>
            <a:r>
              <a:rPr lang="en-US" sz="2400" dirty="0">
                <a:latin typeface="Century Gothic"/>
              </a:rPr>
              <a:t>4 pioneers you all heard about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716085" y="6045609"/>
            <a:ext cx="7148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9">
              <a:spcBef>
                <a:spcPct val="0"/>
              </a:spcBef>
              <a:buClr>
                <a:srgbClr val="8AD0D6"/>
              </a:buClr>
              <a:buSzPct val="80000"/>
              <a:defRPr/>
            </a:pPr>
            <a:r>
              <a:rPr lang="en-US" sz="2400" b="1" dirty="0">
                <a:solidFill>
                  <a:srgbClr val="FF0000"/>
                </a:solidFill>
                <a:latin typeface="Century Gothic"/>
              </a:rPr>
              <a:t>Do you know others?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CC8D5C9-A068-4441-B875-8D469688D243}"/>
              </a:ext>
            </a:extLst>
          </p:cNvPr>
          <p:cNvSpPr/>
          <p:nvPr/>
        </p:nvSpPr>
        <p:spPr>
          <a:xfrm>
            <a:off x="5369065" y="6588466"/>
            <a:ext cx="5082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All images are licensed under BY Creative Commons.</a:t>
            </a:r>
          </a:p>
        </p:txBody>
      </p:sp>
    </p:spTree>
    <p:extLst>
      <p:ext uri="{BB962C8B-B14F-4D97-AF65-F5344CB8AC3E}">
        <p14:creationId xmlns:p14="http://schemas.microsoft.com/office/powerpoint/2010/main" val="21727442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0166-6895-4961-B525-3B68569DE8CD}"/>
              </a:ext>
            </a:extLst>
          </p:cNvPr>
          <p:cNvSpPr txBox="1">
            <a:spLocks/>
          </p:cNvSpPr>
          <p:nvPr/>
        </p:nvSpPr>
        <p:spPr>
          <a:xfrm>
            <a:off x="447802" y="181828"/>
            <a:ext cx="8408193" cy="744836"/>
          </a:xfrm>
          <a:prstGeom prst="ellipse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>
            <a:lvl1pPr marL="0" marR="0" lvl="0" indent="0" algn="l" defTabSz="4572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2B585A4-AAA2-4822-8A4F-1100C448AC10}"/>
              </a:ext>
            </a:extLst>
          </p:cNvPr>
          <p:cNvSpPr/>
          <p:nvPr/>
        </p:nvSpPr>
        <p:spPr>
          <a:xfrm>
            <a:off x="0" y="181828"/>
            <a:ext cx="9144000" cy="693754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Approach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906295" y="1748335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2400" dirty="0">
                <a:latin typeface="Century Gothic"/>
              </a:rPr>
              <a:t>Investigations in physics generally follow the scientific method.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13472" y="1837038"/>
            <a:ext cx="21253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State the </a:t>
            </a:r>
            <a:r>
              <a:rPr lang="it-IT" dirty="0" err="1">
                <a:solidFill>
                  <a:srgbClr val="7030A0"/>
                </a:solidFill>
              </a:rPr>
              <a:t>problem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713472" y="2406177"/>
            <a:ext cx="21253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7030A0"/>
                </a:solidFill>
              </a:rPr>
              <a:t>Gather</a:t>
            </a:r>
            <a:r>
              <a:rPr lang="it-IT" dirty="0">
                <a:solidFill>
                  <a:srgbClr val="7030A0"/>
                </a:solidFill>
              </a:rPr>
              <a:t> information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713472" y="3001894"/>
            <a:ext cx="21253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Form a </a:t>
            </a:r>
            <a:r>
              <a:rPr lang="it-IT" dirty="0" err="1">
                <a:solidFill>
                  <a:srgbClr val="7030A0"/>
                </a:solidFill>
              </a:rPr>
              <a:t>hypothesis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713472" y="3669084"/>
            <a:ext cx="21253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Test the </a:t>
            </a:r>
            <a:r>
              <a:rPr lang="it-IT" dirty="0" err="1">
                <a:solidFill>
                  <a:srgbClr val="7030A0"/>
                </a:solidFill>
              </a:rPr>
              <a:t>hypothesis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713472" y="4264801"/>
            <a:ext cx="21253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7030A0"/>
                </a:solidFill>
              </a:rPr>
              <a:t>Conclusions</a:t>
            </a:r>
            <a:endParaRPr lang="it-IT" dirty="0">
              <a:solidFill>
                <a:srgbClr val="7030A0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 flipH="1">
            <a:off x="757881" y="4449467"/>
            <a:ext cx="955591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757881" y="3186560"/>
            <a:ext cx="0" cy="126290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733777" y="3189874"/>
            <a:ext cx="944439" cy="1207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3838834" y="4449467"/>
            <a:ext cx="885716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V="1">
            <a:off x="4724550" y="3853750"/>
            <a:ext cx="0" cy="59571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H="1">
            <a:off x="3838835" y="3853750"/>
            <a:ext cx="88571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1205996" y="5224131"/>
            <a:ext cx="7148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9">
              <a:spcBef>
                <a:spcPct val="0"/>
              </a:spcBef>
              <a:buClr>
                <a:srgbClr val="8AD0D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Century Gothic"/>
              </a:rPr>
              <a:t>Two options……</a:t>
            </a:r>
          </a:p>
          <a:p>
            <a:pPr marL="342900" lvl="0" indent="-342900" defTabSz="457209">
              <a:spcBef>
                <a:spcPct val="0"/>
              </a:spcBef>
              <a:buClr>
                <a:srgbClr val="8AD0D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Century Gothic"/>
              </a:rPr>
              <a:t>When is it time to make measurements?</a:t>
            </a:r>
          </a:p>
        </p:txBody>
      </p:sp>
      <p:cxnSp>
        <p:nvCxnSpPr>
          <p:cNvPr id="45" name="Connettore 2 44"/>
          <p:cNvCxnSpPr/>
          <p:nvPr/>
        </p:nvCxnSpPr>
        <p:spPr>
          <a:xfrm>
            <a:off x="2767915" y="2179792"/>
            <a:ext cx="8238" cy="19980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2772034" y="2819443"/>
            <a:ext cx="8238" cy="19980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2767915" y="4058237"/>
            <a:ext cx="8238" cy="19980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2772034" y="3403136"/>
            <a:ext cx="8238" cy="19980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442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0166-6895-4961-B525-3B68569DE8CD}"/>
              </a:ext>
            </a:extLst>
          </p:cNvPr>
          <p:cNvSpPr txBox="1">
            <a:spLocks/>
          </p:cNvSpPr>
          <p:nvPr/>
        </p:nvSpPr>
        <p:spPr>
          <a:xfrm>
            <a:off x="447802" y="181828"/>
            <a:ext cx="8408193" cy="744836"/>
          </a:xfrm>
          <a:prstGeom prst="ellipse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>
            <a:lvl1pPr marL="0" marR="0" lvl="0" indent="0" algn="l" defTabSz="4572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2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</a:defRPr>
            </a:lvl1pPr>
          </a:lstStyle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2B585A4-AAA2-4822-8A4F-1100C448AC10}"/>
              </a:ext>
            </a:extLst>
          </p:cNvPr>
          <p:cNvSpPr/>
          <p:nvPr/>
        </p:nvSpPr>
        <p:spPr>
          <a:xfrm>
            <a:off x="0" y="181828"/>
            <a:ext cx="9144000" cy="693754"/>
          </a:xfrm>
          <a:prstGeom prst="rect">
            <a:avLst/>
          </a:prstGeom>
          <a:solidFill>
            <a:schemeClr val="tx1">
              <a:lumMod val="65000"/>
              <a:lumOff val="3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dirty="0"/>
              <a:t>	</a:t>
            </a:r>
            <a:r>
              <a:rPr lang="it-IT" sz="4000" dirty="0" err="1">
                <a:latin typeface="Century Gothic" panose="020B0502020202020204" pitchFamily="34" charset="0"/>
              </a:rPr>
              <a:t>Measurement</a:t>
            </a:r>
            <a:endParaRPr lang="it-IT" sz="4000" dirty="0">
              <a:latin typeface="Century Gothic" panose="020B0502020202020204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55598" y="5752193"/>
            <a:ext cx="76417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Century Gothic"/>
              </a:rPr>
              <a:t> The first step in ensuring reproducibility is defining the units in which the measurements are made.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07975" y="1802057"/>
            <a:ext cx="41075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Century Gothic"/>
              </a:rPr>
              <a:t> Measurement is the assignment of a number to a characteristic of an object or event, which can be compared with other objects or events.</a:t>
            </a:r>
          </a:p>
          <a:p>
            <a:endParaRPr lang="en-US" sz="2400" dirty="0">
              <a:latin typeface="Century Gothic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entury Gothic"/>
              </a:rPr>
              <a:t> Characteristics: type, magnitude, unit, uncertainty.</a:t>
            </a:r>
            <a:endParaRPr lang="it-IT" sz="2400" dirty="0">
              <a:latin typeface="Century Gothic"/>
            </a:endParaRPr>
          </a:p>
        </p:txBody>
      </p:sp>
      <p:sp>
        <p:nvSpPr>
          <p:cNvPr id="1028" name="AutoShape 4" descr="Risultati immagini per measur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measur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4" name="Picture 10" descr="Risultati immagini per measur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648" y="1772104"/>
            <a:ext cx="3982792" cy="3104696"/>
          </a:xfrm>
          <a:prstGeom prst="rect">
            <a:avLst/>
          </a:prstGeom>
          <a:noFill/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DE6A0965-8551-443C-AE37-C348FCED6010}"/>
              </a:ext>
            </a:extLst>
          </p:cNvPr>
          <p:cNvSpPr/>
          <p:nvPr/>
        </p:nvSpPr>
        <p:spPr>
          <a:xfrm>
            <a:off x="7156922" y="4867701"/>
            <a:ext cx="5082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11534598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o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331</Words>
  <Application>Microsoft Office PowerPoint</Application>
  <PresentationFormat>Presentazione su schermo (4:3)</PresentationFormat>
  <Paragraphs>88</Paragraphs>
  <Slides>15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Century Gothic</vt:lpstr>
      <vt:lpstr>Lucida Sans</vt:lpstr>
      <vt:lpstr>Times New Roman</vt:lpstr>
      <vt:lpstr>Wingdings 3</vt:lpstr>
      <vt:lpstr>Ione</vt:lpstr>
      <vt:lpstr>U1_L1_ALL2    </vt:lpstr>
      <vt:lpstr>Summary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Robert Kirk</dc:creator>
  <cp:lastModifiedBy>massimo eccher</cp:lastModifiedBy>
  <cp:revision>776</cp:revision>
  <dcterms:created xsi:type="dcterms:W3CDTF">2003-12-16T20:49:37Z</dcterms:created>
  <dcterms:modified xsi:type="dcterms:W3CDTF">2018-08-27T12:14:01Z</dcterms:modified>
</cp:coreProperties>
</file>